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2" r:id="rId16"/>
    <p:sldId id="273" r:id="rId17"/>
    <p:sldId id="274" r:id="rId18"/>
    <p:sldId id="275" r:id="rId19"/>
    <p:sldId id="276" r:id="rId20"/>
    <p:sldId id="277" r:id="rId21"/>
    <p:sldId id="279" r:id="rId22"/>
    <p:sldId id="278" r:id="rId23"/>
    <p:sldId id="280" r:id="rId24"/>
    <p:sldId id="28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5C2"/>
    <a:srgbClr val="01E7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94679"/>
  </p:normalViewPr>
  <p:slideViewPr>
    <p:cSldViewPr snapToGrid="0">
      <p:cViewPr varScale="1">
        <p:scale>
          <a:sx n="69" d="100"/>
          <a:sy n="69" d="100"/>
        </p:scale>
        <p:origin x="208" y="5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BE808-E218-4FE0-ABCD-8D9689BEFAAC}" type="datetimeFigureOut">
              <a:rPr lang="zh-CN" altLang="en-US" smtClean="0"/>
              <a:t>2019/3/14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31ACB-69C1-4B1E-989A-E4A489D5C4E8}" type="slidenum">
              <a:rPr lang="zh-CN" altLang="en-US" smtClean="0"/>
              <a:t>‹#›</a:t>
            </a:fld>
            <a:endParaRPr lang="zh-CN" altLang="en-US"/>
          </a:p>
        </p:txBody>
      </p:sp>
    </p:spTree>
    <p:extLst>
      <p:ext uri="{BB962C8B-B14F-4D97-AF65-F5344CB8AC3E}">
        <p14:creationId xmlns:p14="http://schemas.microsoft.com/office/powerpoint/2010/main" val="123128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031ACB-69C1-4B1E-989A-E4A489D5C4E8}" type="slidenum">
              <a:rPr lang="zh-CN" altLang="en-US" smtClean="0"/>
              <a:t>19</a:t>
            </a:fld>
            <a:endParaRPr lang="zh-CN" altLang="en-US"/>
          </a:p>
        </p:txBody>
      </p:sp>
    </p:spTree>
    <p:extLst>
      <p:ext uri="{BB962C8B-B14F-4D97-AF65-F5344CB8AC3E}">
        <p14:creationId xmlns:p14="http://schemas.microsoft.com/office/powerpoint/2010/main" val="353940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230004825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339501664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295555993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79829850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403254057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174653195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212266228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28407437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23010672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11993478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AB8F44E-A15B-465C-B377-1430B52931E4}" type="datetimeFigureOut">
              <a:rPr lang="zh-CN" altLang="en-US" smtClean="0"/>
              <a:t>2019/3/14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18535664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8F44E-A15B-465C-B377-1430B52931E4}" type="datetimeFigureOut">
              <a:rPr lang="zh-CN" altLang="en-US" smtClean="0"/>
              <a:t>2019/3/14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9F107-FD3C-4AAB-89E4-E1C55D7B2EE8}" type="slidenum">
              <a:rPr lang="zh-CN" altLang="en-US" smtClean="0"/>
              <a:t>‹#›</a:t>
            </a:fld>
            <a:endParaRPr lang="zh-CN" altLang="en-US"/>
          </a:p>
        </p:txBody>
      </p:sp>
    </p:spTree>
    <p:extLst>
      <p:ext uri="{BB962C8B-B14F-4D97-AF65-F5344CB8AC3E}">
        <p14:creationId xmlns:p14="http://schemas.microsoft.com/office/powerpoint/2010/main" val="380135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561975" y="4563844"/>
            <a:ext cx="9046719" cy="855881"/>
            <a:chOff x="561975" y="4563844"/>
            <a:chExt cx="5248691" cy="855881"/>
          </a:xfrm>
        </p:grpSpPr>
        <p:sp>
          <p:nvSpPr>
            <p:cNvPr id="5" name="文本框 4"/>
            <p:cNvSpPr txBox="1"/>
            <p:nvPr/>
          </p:nvSpPr>
          <p:spPr>
            <a:xfrm>
              <a:off x="561975" y="4563844"/>
              <a:ext cx="5248691" cy="646331"/>
            </a:xfrm>
            <a:prstGeom prst="rect">
              <a:avLst/>
            </a:prstGeom>
            <a:noFill/>
          </p:spPr>
          <p:txBody>
            <a:bodyPr wrap="square" rtlCol="0">
              <a:spAutoFit/>
            </a:bodyPr>
            <a:lstStyle/>
            <a:p>
              <a:r>
                <a:rPr lang="en-US" altLang="zh-CN" sz="3600" dirty="0" err="1">
                  <a:solidFill>
                    <a:schemeClr val="bg1">
                      <a:lumMod val="95000"/>
                    </a:schemeClr>
                  </a:solidFill>
                  <a:latin typeface="方正姚体" panose="02010601030101010101" pitchFamily="2" charset="-122"/>
                  <a:ea typeface="方正姚体" panose="02010601030101010101" pitchFamily="2" charset="-122"/>
                </a:rPr>
                <a:t>Suojia</a:t>
              </a:r>
              <a:r>
                <a:rPr lang="zh-CN" altLang="en-US" sz="3600" dirty="0">
                  <a:solidFill>
                    <a:schemeClr val="bg1">
                      <a:lumMod val="95000"/>
                    </a:schemeClr>
                  </a:solidFill>
                  <a:latin typeface="方正姚体" panose="02010601030101010101" pitchFamily="2" charset="-122"/>
                  <a:ea typeface="方正姚体" panose="02010601030101010101" pitchFamily="2" charset="-122"/>
                </a:rPr>
                <a:t> </a:t>
              </a:r>
              <a:r>
                <a:rPr lang="en-US" altLang="zh-CN" sz="3600" dirty="0">
                  <a:solidFill>
                    <a:schemeClr val="bg1">
                      <a:lumMod val="95000"/>
                    </a:schemeClr>
                  </a:solidFill>
                  <a:latin typeface="方正姚体" panose="02010601030101010101" pitchFamily="2" charset="-122"/>
                  <a:ea typeface="方正姚体" panose="02010601030101010101" pitchFamily="2" charset="-122"/>
                </a:rPr>
                <a:t>Community Ecotourism Plan</a:t>
              </a:r>
              <a:endParaRPr lang="zh-CN" altLang="en-US" sz="3600" dirty="0">
                <a:solidFill>
                  <a:schemeClr val="bg1">
                    <a:lumMod val="95000"/>
                  </a:schemeClr>
                </a:solidFill>
                <a:latin typeface="方正姚体" panose="02010601030101010101" pitchFamily="2" charset="-122"/>
                <a:ea typeface="方正姚体" panose="02010601030101010101" pitchFamily="2" charset="-122"/>
              </a:endParaRPr>
            </a:p>
          </p:txBody>
        </p:sp>
        <p:cxnSp>
          <p:nvCxnSpPr>
            <p:cNvPr id="7" name="直接连接符 6"/>
            <p:cNvCxnSpPr>
              <a:cxnSpLocks/>
            </p:cNvCxnSpPr>
            <p:nvPr/>
          </p:nvCxnSpPr>
          <p:spPr>
            <a:xfrm>
              <a:off x="676275" y="5419725"/>
              <a:ext cx="432557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499612" y="5644575"/>
            <a:ext cx="5218038" cy="523220"/>
          </a:xfrm>
          <a:prstGeom prst="rect">
            <a:avLst/>
          </a:prstGeom>
          <a:noFill/>
        </p:spPr>
        <p:txBody>
          <a:bodyPr wrap="square" rtlCol="0">
            <a:spAutoFit/>
          </a:bodyPr>
          <a:lstStyle/>
          <a:p>
            <a:r>
              <a:rPr lang="en-US" altLang="zh-CN" sz="2800" dirty="0">
                <a:solidFill>
                  <a:schemeClr val="bg1"/>
                </a:solidFill>
                <a:latin typeface="方正姚体" panose="02010601030101010101" pitchFamily="2" charset="-122"/>
                <a:ea typeface="方正姚体" panose="02010601030101010101" pitchFamily="2" charset="-122"/>
              </a:rPr>
              <a:t>Development</a:t>
            </a:r>
            <a:r>
              <a:rPr lang="zh-CN" altLang="en-US" sz="2800" dirty="0">
                <a:solidFill>
                  <a:schemeClr val="bg1"/>
                </a:solidFill>
                <a:latin typeface="方正姚体" panose="02010601030101010101" pitchFamily="2" charset="-122"/>
                <a:ea typeface="方正姚体" panose="02010601030101010101" pitchFamily="2" charset="-122"/>
              </a:rPr>
              <a:t> </a:t>
            </a:r>
            <a:r>
              <a:rPr lang="en-US" altLang="zh-CN" sz="2800" dirty="0">
                <a:solidFill>
                  <a:schemeClr val="bg1"/>
                </a:solidFill>
                <a:latin typeface="方正姚体" panose="02010601030101010101" pitchFamily="2" charset="-122"/>
                <a:ea typeface="方正姚体" panose="02010601030101010101" pitchFamily="2" charset="-122"/>
              </a:rPr>
              <a:t>for</a:t>
            </a:r>
            <a:r>
              <a:rPr lang="zh-CN" altLang="en-US" sz="2800" dirty="0">
                <a:solidFill>
                  <a:schemeClr val="bg1"/>
                </a:solidFill>
                <a:latin typeface="方正姚体" panose="02010601030101010101" pitchFamily="2" charset="-122"/>
                <a:ea typeface="方正姚体" panose="02010601030101010101" pitchFamily="2" charset="-122"/>
              </a:rPr>
              <a:t> </a:t>
            </a:r>
            <a:r>
              <a:rPr lang="en-US" altLang="zh-CN" sz="2800" dirty="0">
                <a:solidFill>
                  <a:schemeClr val="bg1"/>
                </a:solidFill>
                <a:latin typeface="方正姚体" panose="02010601030101010101" pitchFamily="2" charset="-122"/>
                <a:ea typeface="方正姚体" panose="02010601030101010101" pitchFamily="2" charset="-122"/>
              </a:rPr>
              <a:t>Protection</a:t>
            </a:r>
            <a:endParaRPr lang="zh-CN" altLang="en-US" sz="2800" dirty="0">
              <a:solidFill>
                <a:schemeClr val="bg1"/>
              </a:solidFill>
              <a:latin typeface="方正姚体" panose="02010601030101010101" pitchFamily="2" charset="-122"/>
              <a:ea typeface="方正姚体" panose="02010601030101010101" pitchFamily="2" charset="-122"/>
            </a:endParaRPr>
          </a:p>
        </p:txBody>
      </p:sp>
      <p:pic>
        <p:nvPicPr>
          <p:cNvPr id="6" name="Content Placeholder 5" descr="IMG_2045.jpg">
            <a:extLst>
              <a:ext uri="{FF2B5EF4-FFF2-40B4-BE49-F238E27FC236}">
                <a16:creationId xmlns:a16="http://schemas.microsoft.com/office/drawing/2014/main" id="{964F40F7-DB63-2D41-9C3F-004ACE1F54E2}"/>
              </a:ext>
            </a:extLst>
          </p:cNvPr>
          <p:cNvPicPr>
            <a:picLocks noChangeAspect="1"/>
          </p:cNvPicPr>
          <p:nvPr/>
        </p:nvPicPr>
        <p:blipFill>
          <a:blip r:embed="rId3" cstate="email">
            <a:extLst>
              <a:ext uri="{28A0092B-C50C-407E-A947-70E740481C1C}">
                <a14:useLocalDpi xmlns:a14="http://schemas.microsoft.com/office/drawing/2010/main"/>
              </a:ext>
            </a:extLst>
          </a:blip>
          <a:srcRect t="-33946" b="-33946"/>
          <a:stretch>
            <a:fillRect/>
          </a:stretch>
        </p:blipFill>
        <p:spPr>
          <a:xfrm>
            <a:off x="5085334" y="-1426054"/>
            <a:ext cx="6855336" cy="7500544"/>
          </a:xfrm>
          <a:prstGeom prst="rect">
            <a:avLst/>
          </a:prstGeom>
          <a:ln>
            <a:noFill/>
          </a:ln>
          <a:effectLst>
            <a:softEdge rad="112500"/>
          </a:effectLst>
        </p:spPr>
      </p:pic>
      <p:pic>
        <p:nvPicPr>
          <p:cNvPr id="8" name="图片 4" descr="IMG_1542.jpg">
            <a:extLst>
              <a:ext uri="{FF2B5EF4-FFF2-40B4-BE49-F238E27FC236}">
                <a16:creationId xmlns:a16="http://schemas.microsoft.com/office/drawing/2014/main" id="{5D9D1A62-0E12-8748-B90E-FD1A4982FE9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72179" y="535602"/>
            <a:ext cx="5099961" cy="34044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4488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124.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t="-33946" b="-33946"/>
          <a:stretch/>
        </p:blipFill>
        <p:spPr>
          <a:xfrm>
            <a:off x="0" y="110310"/>
            <a:ext cx="10512587" cy="8627289"/>
          </a:xfrm>
        </p:spPr>
      </p:pic>
      <p:sp>
        <p:nvSpPr>
          <p:cNvPr id="5" name="Rectangle 2"/>
          <p:cNvSpPr>
            <a:spLocks noGrp="1" noChangeArrowheads="1"/>
          </p:cNvSpPr>
          <p:nvPr>
            <p:ph type="title"/>
          </p:nvPr>
        </p:nvSpPr>
        <p:spPr>
          <a:xfrm>
            <a:off x="643467" y="191911"/>
            <a:ext cx="7969956" cy="1456267"/>
          </a:xfrm>
        </p:spPr>
        <p:txBody>
          <a:bodyPr>
            <a:noAutofit/>
          </a:bodyPr>
          <a:lstStyle/>
          <a:p>
            <a:r>
              <a:rPr lang="en-US" altLang="zh-CN" sz="2800" dirty="0">
                <a:latin typeface="方正姚体" panose="02010601030101010101" pitchFamily="2" charset="-122"/>
                <a:ea typeface="方正姚体" panose="02010601030101010101" pitchFamily="2" charset="-122"/>
              </a:rPr>
              <a:t>Now</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they</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are</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more</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confident</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working</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in</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their</a:t>
            </a:r>
            <a:r>
              <a:rPr lang="zh-CN" altLang="en-US" sz="2800" dirty="0">
                <a:latin typeface="方正姚体" panose="02010601030101010101" pitchFamily="2" charset="-122"/>
                <a:ea typeface="方正姚体" panose="02010601030101010101" pitchFamily="2" charset="-122"/>
              </a:rPr>
              <a:t> </a:t>
            </a:r>
            <a:r>
              <a:rPr lang="en-US" altLang="zh-CN" sz="2800" dirty="0">
                <a:latin typeface="方正姚体" panose="02010601030101010101" pitchFamily="2" charset="-122"/>
                <a:ea typeface="方正姚体" panose="02010601030101010101" pitchFamily="2" charset="-122"/>
              </a:rPr>
              <a:t>hometown.</a:t>
            </a:r>
            <a:endParaRPr lang="zh-CN" altLang="en-US" sz="6600" dirty="0">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560946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4" descr="IMG_154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15622" y="1018897"/>
            <a:ext cx="7773988" cy="5189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Grp="1" noChangeArrowheads="1"/>
          </p:cNvSpPr>
          <p:nvPr>
            <p:ph type="title"/>
          </p:nvPr>
        </p:nvSpPr>
        <p:spPr>
          <a:xfrm>
            <a:off x="9035574" y="2847622"/>
            <a:ext cx="6960781" cy="2044509"/>
          </a:xfrm>
        </p:spPr>
        <p:txBody>
          <a:bodyPr>
            <a:noAutofit/>
          </a:bodyPr>
          <a:lstStyle/>
          <a:p>
            <a:r>
              <a:rPr lang="en-US" altLang="en-US" sz="3600" dirty="0" err="1">
                <a:latin typeface="方正姚体" panose="02010601030101010101" pitchFamily="2" charset="-122"/>
                <a:ea typeface="方正姚体" panose="02010601030101010101" pitchFamily="2" charset="-122"/>
              </a:rPr>
              <a:t>Suojia</a:t>
            </a:r>
            <a:r>
              <a:rPr lang="zh-CN" altLang="en-US" sz="3600" dirty="0">
                <a:latin typeface="方正姚体" panose="02010601030101010101" pitchFamily="2" charset="-122"/>
                <a:ea typeface="方正姚体" panose="02010601030101010101" pitchFamily="2" charset="-122"/>
              </a:rPr>
              <a:t> </a:t>
            </a:r>
            <a:br>
              <a:rPr lang="en-US" altLang="zh-CN" sz="3600" dirty="0">
                <a:latin typeface="方正姚体" panose="02010601030101010101" pitchFamily="2" charset="-122"/>
                <a:ea typeface="方正姚体" panose="02010601030101010101" pitchFamily="2" charset="-122"/>
              </a:rPr>
            </a:br>
            <a:r>
              <a:rPr lang="en-US" altLang="zh-CN" sz="3600" dirty="0">
                <a:latin typeface="方正姚体" panose="02010601030101010101" pitchFamily="2" charset="-122"/>
                <a:ea typeface="方正姚体" panose="02010601030101010101" pitchFamily="2" charset="-122"/>
              </a:rPr>
              <a:t>Ecotourism</a:t>
            </a:r>
            <a:br>
              <a:rPr lang="en-US" altLang="zh-CN" sz="3600" dirty="0">
                <a:latin typeface="方正姚体" panose="02010601030101010101" pitchFamily="2" charset="-122"/>
                <a:ea typeface="方正姚体" panose="02010601030101010101" pitchFamily="2" charset="-122"/>
              </a:rPr>
            </a:br>
            <a:r>
              <a:rPr lang="en-US" altLang="zh-CN" sz="3600" dirty="0">
                <a:latin typeface="方正姚体" panose="02010601030101010101" pitchFamily="2" charset="-122"/>
                <a:ea typeface="方正姚体" panose="02010601030101010101" pitchFamily="2" charset="-122"/>
              </a:rPr>
              <a:t>Project</a:t>
            </a:r>
            <a:endParaRPr lang="zh-CN" altLang="en-US" sz="3200" dirty="0">
              <a:latin typeface="方正姚体" panose="02010601030101010101" pitchFamily="2" charset="-122"/>
              <a:ea typeface="方正姚体" panose="02010601030101010101" pitchFamily="2" charset="-122"/>
            </a:endParaRPr>
          </a:p>
        </p:txBody>
      </p:sp>
      <p:sp>
        <p:nvSpPr>
          <p:cNvPr id="4" name="矩形 3"/>
          <p:cNvSpPr/>
          <p:nvPr/>
        </p:nvSpPr>
        <p:spPr>
          <a:xfrm>
            <a:off x="8928669" y="1525382"/>
            <a:ext cx="2648531" cy="646331"/>
          </a:xfrm>
          <a:prstGeom prst="rect">
            <a:avLst/>
          </a:prstGeom>
        </p:spPr>
        <p:txBody>
          <a:bodyPr wrap="none">
            <a:spAutoFit/>
          </a:bodyPr>
          <a:lstStyle/>
          <a:p>
            <a:r>
              <a:rPr lang="en-US" altLang="en-US" sz="3600" dirty="0">
                <a:latin typeface="方正姚体" panose="02010601030101010101" pitchFamily="2" charset="-122"/>
                <a:ea typeface="方正姚体" panose="02010601030101010101" pitchFamily="2" charset="-122"/>
              </a:rPr>
              <a:t>Background</a:t>
            </a:r>
            <a:endParaRPr lang="zh-CN" altLang="en-US" sz="3600" dirty="0">
              <a:latin typeface="方正姚体" panose="02010601030101010101" pitchFamily="2" charset="-122"/>
              <a:ea typeface="方正姚体" panose="02010601030101010101" pitchFamily="2" charset="-122"/>
            </a:endParaRPr>
          </a:p>
        </p:txBody>
      </p:sp>
      <p:cxnSp>
        <p:nvCxnSpPr>
          <p:cNvPr id="8" name="直接连接符 7"/>
          <p:cNvCxnSpPr/>
          <p:nvPr/>
        </p:nvCxnSpPr>
        <p:spPr>
          <a:xfrm>
            <a:off x="9035575" y="2291644"/>
            <a:ext cx="181751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087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Content Placeholder 3" descr="IMG_3451.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48267" y="475544"/>
            <a:ext cx="9872135" cy="60329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a:spLocks noGrp="1" noChangeArrowheads="1"/>
          </p:cNvSpPr>
          <p:nvPr>
            <p:ph type="title"/>
          </p:nvPr>
        </p:nvSpPr>
        <p:spPr>
          <a:xfrm rot="738538">
            <a:off x="5460677" y="774599"/>
            <a:ext cx="5082188" cy="1140553"/>
          </a:xfrm>
          <a:ln>
            <a:noFill/>
          </a:ln>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altLang="zh-CN" dirty="0">
                <a:latin typeface="方正姚体" panose="02010601030101010101" pitchFamily="2" charset="-122"/>
                <a:ea typeface="方正姚体" panose="02010601030101010101" pitchFamily="2" charset="-122"/>
              </a:rPr>
              <a:t>Building the </a:t>
            </a:r>
            <a:r>
              <a:rPr lang="en-US" altLang="zh-CN" dirty="0" err="1">
                <a:latin typeface="方正姚体" panose="02010601030101010101" pitchFamily="2" charset="-122"/>
                <a:ea typeface="方正姚体" panose="02010601030101010101" pitchFamily="2" charset="-122"/>
              </a:rPr>
              <a:t>Suojia</a:t>
            </a:r>
            <a:r>
              <a:rPr lang="zh-CN" altLang="en-US" dirty="0">
                <a:latin typeface="方正姚体" panose="02010601030101010101" pitchFamily="2" charset="-122"/>
                <a:ea typeface="方正姚体" panose="02010601030101010101" pitchFamily="2" charset="-122"/>
              </a:rPr>
              <a:t> </a:t>
            </a:r>
            <a:r>
              <a:rPr lang="en-US" altLang="zh-CN" dirty="0">
                <a:latin typeface="方正姚体" panose="02010601030101010101" pitchFamily="2" charset="-122"/>
                <a:ea typeface="方正姚体" panose="02010601030101010101" pitchFamily="2" charset="-122"/>
              </a:rPr>
              <a:t>rafting</a:t>
            </a:r>
            <a:r>
              <a:rPr lang="zh-CN" altLang="en-US" dirty="0">
                <a:latin typeface="方正姚体" panose="02010601030101010101" pitchFamily="2" charset="-122"/>
                <a:ea typeface="方正姚体" panose="02010601030101010101" pitchFamily="2" charset="-122"/>
              </a:rPr>
              <a:t> </a:t>
            </a:r>
            <a:r>
              <a:rPr lang="en-US" altLang="zh-CN" dirty="0">
                <a:latin typeface="方正姚体" panose="02010601030101010101" pitchFamily="2" charset="-122"/>
                <a:ea typeface="方正姚体" panose="02010601030101010101" pitchFamily="2" charset="-122"/>
              </a:rPr>
              <a:t>base camp</a:t>
            </a:r>
            <a:endParaRPr lang="en-US" altLang="en-US" dirty="0">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4343004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302548" y="402123"/>
            <a:ext cx="6491111" cy="6321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solidFill>
                  <a:schemeClr val="bg1"/>
                </a:solidFill>
                <a:latin typeface="方正姚体" panose="02010601030101010101" pitchFamily="2" charset="-122"/>
                <a:ea typeface="方正姚体" panose="02010601030101010101" pitchFamily="2" charset="-122"/>
              </a:rPr>
              <a:t>Rafting camp activities</a:t>
            </a:r>
          </a:p>
        </p:txBody>
      </p:sp>
      <p:pic>
        <p:nvPicPr>
          <p:cNvPr id="3" name="图片 1" descr="IMG_346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6243" y="1349243"/>
            <a:ext cx="5105400"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2" descr="IMG_346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7088" y="1349243"/>
            <a:ext cx="3855111" cy="5140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1193799" y="5477934"/>
            <a:ext cx="4529667" cy="830997"/>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dirty="0">
                <a:solidFill>
                  <a:schemeClr val="bg1"/>
                </a:solidFill>
                <a:latin typeface="方正姚体" panose="02010601030101010101" pitchFamily="2" charset="-122"/>
                <a:ea typeface="方正姚体" panose="02010601030101010101" pitchFamily="2" charset="-122"/>
              </a:rPr>
              <a:t>Paraglider kites and</a:t>
            </a:r>
            <a:r>
              <a:rPr kumimoji="0" lang="zh-CN" altLang="en-US" dirty="0">
                <a:solidFill>
                  <a:schemeClr val="bg1"/>
                </a:solidFill>
                <a:latin typeface="方正姚体" panose="02010601030101010101" pitchFamily="2" charset="-122"/>
                <a:ea typeface="方正姚体" panose="02010601030101010101" pitchFamily="2" charset="-122"/>
              </a:rPr>
              <a:t> </a:t>
            </a:r>
            <a:r>
              <a:rPr kumimoji="0" lang="en-US" altLang="zh-CN" dirty="0">
                <a:solidFill>
                  <a:schemeClr val="bg1"/>
                </a:solidFill>
                <a:latin typeface="方正姚体" panose="02010601030101010101" pitchFamily="2" charset="-122"/>
                <a:ea typeface="方正姚体" panose="02010601030101010101" pitchFamily="2" charset="-122"/>
              </a:rPr>
              <a:t>archery are</a:t>
            </a:r>
            <a:r>
              <a:rPr kumimoji="0" lang="zh-CN" altLang="en-US" dirty="0">
                <a:solidFill>
                  <a:schemeClr val="bg1"/>
                </a:solidFill>
                <a:latin typeface="方正姚体" panose="02010601030101010101" pitchFamily="2" charset="-122"/>
                <a:ea typeface="方正姚体" panose="02010601030101010101" pitchFamily="2" charset="-122"/>
              </a:rPr>
              <a:t> </a:t>
            </a:r>
            <a:r>
              <a:rPr kumimoji="0" lang="en-US" altLang="zh-CN" dirty="0">
                <a:solidFill>
                  <a:schemeClr val="bg1"/>
                </a:solidFill>
                <a:latin typeface="方正姚体" panose="02010601030101010101" pitchFamily="2" charset="-122"/>
                <a:ea typeface="方正姚体" panose="02010601030101010101" pitchFamily="2" charset="-122"/>
              </a:rPr>
              <a:t>exciting activities</a:t>
            </a:r>
          </a:p>
        </p:txBody>
      </p:sp>
    </p:spTree>
    <p:extLst>
      <p:ext uri="{BB962C8B-B14F-4D97-AF65-F5344CB8AC3E}">
        <p14:creationId xmlns:p14="http://schemas.microsoft.com/office/powerpoint/2010/main" val="40649466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Content Placeholder 5" descr="IMG_1802.jpg"/>
          <p:cNvPicPr>
            <a:picLocks noChangeAspect="1"/>
          </p:cNvPicPr>
          <p:nvPr/>
        </p:nvPicPr>
        <p:blipFill>
          <a:blip r:embed="rId3" cstate="email">
            <a:extLst>
              <a:ext uri="{28A0092B-C50C-407E-A947-70E740481C1C}">
                <a14:useLocalDpi xmlns:a14="http://schemas.microsoft.com/office/drawing/2010/main"/>
              </a:ext>
            </a:extLst>
          </a:blip>
          <a:srcRect l="-86203" r="-86203"/>
          <a:stretch>
            <a:fillRect/>
          </a:stretch>
        </p:blipFill>
        <p:spPr>
          <a:xfrm>
            <a:off x="6180665" y="1229519"/>
            <a:ext cx="8229600" cy="4525963"/>
          </a:xfrm>
          <a:prstGeom prst="rect">
            <a:avLst/>
          </a:prstGeom>
          <a:ln>
            <a:noFill/>
          </a:ln>
          <a:effectLst>
            <a:outerShdw blurRad="190500" algn="tl" rotWithShape="0">
              <a:srgbClr val="000000">
                <a:alpha val="70000"/>
              </a:srgbClr>
            </a:outerShdw>
          </a:effectLst>
        </p:spPr>
      </p:pic>
      <p:pic>
        <p:nvPicPr>
          <p:cNvPr id="2" name="Content Placeholder 3" descr="IMG_179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86948" y="1442157"/>
            <a:ext cx="7456319" cy="4100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2"/>
          <p:cNvSpPr>
            <a:spLocks noGrp="1" noChangeArrowheads="1"/>
          </p:cNvSpPr>
          <p:nvPr>
            <p:ph type="title"/>
          </p:nvPr>
        </p:nvSpPr>
        <p:spPr>
          <a:xfrm rot="21266341">
            <a:off x="306375" y="518852"/>
            <a:ext cx="5400009" cy="663222"/>
          </a:xfrm>
        </p:spPr>
        <p:txBody>
          <a:bodyPr>
            <a:normAutofit fontScale="90000"/>
          </a:bodyPr>
          <a:lstStyle/>
          <a:p>
            <a:r>
              <a:rPr lang="en-US" altLang="en-US" dirty="0">
                <a:solidFill>
                  <a:schemeClr val="bg1"/>
                </a:solidFill>
                <a:latin typeface="方正姚体" panose="02010601030101010101" pitchFamily="2" charset="-122"/>
                <a:ea typeface="方正姚体" panose="02010601030101010101" pitchFamily="2" charset="-122"/>
              </a:rPr>
              <a:t>Traditional archery</a:t>
            </a:r>
          </a:p>
        </p:txBody>
      </p:sp>
    </p:spTree>
    <p:extLst>
      <p:ext uri="{BB962C8B-B14F-4D97-AF65-F5344CB8AC3E}">
        <p14:creationId xmlns:p14="http://schemas.microsoft.com/office/powerpoint/2010/main" val="310154335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Content Placeholder 5" descr="IMG_2045.jpg"/>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t="-33946" b="-33946"/>
          <a:stretch>
            <a:fillRect/>
          </a:stretch>
        </p:blipFill>
        <p:spPr>
          <a:xfrm>
            <a:off x="3282846" y="-1347440"/>
            <a:ext cx="8714095" cy="9534245"/>
          </a:xfrm>
          <a:prstGeom prst="rect">
            <a:avLst/>
          </a:prstGeom>
          <a:ln>
            <a:noFill/>
          </a:ln>
          <a:effectLst>
            <a:softEdge rad="112500"/>
          </a:effectLst>
        </p:spPr>
      </p:pic>
      <p:sp>
        <p:nvSpPr>
          <p:cNvPr id="3" name="Rectangle 2"/>
          <p:cNvSpPr>
            <a:spLocks noGrp="1" noChangeArrowheads="1"/>
          </p:cNvSpPr>
          <p:nvPr>
            <p:ph type="title"/>
          </p:nvPr>
        </p:nvSpPr>
        <p:spPr>
          <a:xfrm>
            <a:off x="612005" y="5491886"/>
            <a:ext cx="11102589" cy="1366114"/>
          </a:xfrm>
        </p:spPr>
        <p:txBody>
          <a:bodyPr>
            <a:noAutofit/>
          </a:bodyPr>
          <a:lstStyle/>
          <a:p>
            <a:pPr algn="dist">
              <a:defRPr/>
            </a:pPr>
            <a:r>
              <a:rPr lang="en-US" altLang="zh-CN"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Plateau</a:t>
            </a:r>
            <a:r>
              <a:rPr lang="zh-CN" altLang="en-US"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lang="en-US" altLang="zh-CN"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rafting exploration</a:t>
            </a:r>
            <a:br>
              <a:rPr lang="en-US" altLang="zh-CN"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br>
            <a:r>
              <a:rPr lang="en-US" altLang="zh-CN"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at</a:t>
            </a:r>
            <a:r>
              <a:rPr lang="zh-CN" altLang="en-US"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lang="en-US" altLang="zh-CN"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4700 meters above sea level </a:t>
            </a:r>
          </a:p>
        </p:txBody>
      </p:sp>
    </p:spTree>
    <p:extLst>
      <p:ext uri="{BB962C8B-B14F-4D97-AF65-F5344CB8AC3E}">
        <p14:creationId xmlns:p14="http://schemas.microsoft.com/office/powerpoint/2010/main" val="126067870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22281" y="388522"/>
            <a:ext cx="7273636" cy="815622"/>
          </a:xfrm>
        </p:spPr>
        <p:style>
          <a:lnRef idx="2">
            <a:schemeClr val="dk1">
              <a:shade val="50000"/>
            </a:schemeClr>
          </a:lnRef>
          <a:fillRef idx="1">
            <a:schemeClr val="dk1"/>
          </a:fillRef>
          <a:effectRef idx="0">
            <a:schemeClr val="dk1"/>
          </a:effectRef>
          <a:fontRef idx="minor">
            <a:schemeClr val="lt1"/>
          </a:fontRef>
        </p:style>
        <p:txBody>
          <a:bodyPr>
            <a:noAutofit/>
          </a:bodyPr>
          <a:lstStyle/>
          <a:p>
            <a:pPr>
              <a:defRPr/>
            </a:pPr>
            <a:r>
              <a:rPr lang="en-US" altLang="en-US" sz="5400" dirty="0">
                <a:latin typeface="方正姚体" panose="02010601030101010101" pitchFamily="2" charset="-122"/>
                <a:ea typeface="方正姚体" panose="02010601030101010101" pitchFamily="2" charset="-122"/>
              </a:rPr>
              <a:t>Rafting</a:t>
            </a:r>
            <a:r>
              <a:rPr lang="zh-CN" altLang="en-US" sz="5400" dirty="0">
                <a:latin typeface="方正姚体" panose="02010601030101010101" pitchFamily="2" charset="-122"/>
                <a:ea typeface="方正姚体" panose="02010601030101010101" pitchFamily="2" charset="-122"/>
              </a:rPr>
              <a:t> </a:t>
            </a:r>
            <a:r>
              <a:rPr lang="en-US" altLang="zh-CN" sz="5400" dirty="0">
                <a:latin typeface="方正姚体" panose="02010601030101010101" pitchFamily="2" charset="-122"/>
                <a:ea typeface="方正姚体" panose="02010601030101010101" pitchFamily="2" charset="-122"/>
              </a:rPr>
              <a:t>Exploration</a:t>
            </a:r>
            <a:endParaRPr lang="zh-CN" altLang="en-US" sz="5400" dirty="0">
              <a:solidFill>
                <a:srgbClr val="B2B2B2"/>
              </a:solidFill>
              <a:latin typeface="方正姚体" panose="02010601030101010101" pitchFamily="2" charset="-122"/>
              <a:ea typeface="方正姚体" panose="02010601030101010101" pitchFamily="2" charset="-122"/>
            </a:endParaRPr>
          </a:p>
        </p:txBody>
      </p:sp>
      <p:pic>
        <p:nvPicPr>
          <p:cNvPr id="4" name="Content Placeholder 3" descr="IMG_3611.jp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rot="21165202">
            <a:off x="1762789" y="1384569"/>
            <a:ext cx="4358319" cy="4884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Box 4"/>
          <p:cNvSpPr txBox="1">
            <a:spLocks noChangeArrowheads="1"/>
          </p:cNvSpPr>
          <p:nvPr/>
        </p:nvSpPr>
        <p:spPr bwMode="auto">
          <a:xfrm>
            <a:off x="3435021" y="6203388"/>
            <a:ext cx="6047646" cy="646331"/>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sz="1800" dirty="0">
                <a:solidFill>
                  <a:schemeClr val="bg1"/>
                </a:solidFill>
                <a:latin typeface="方正姚体" panose="02010601030101010101" pitchFamily="2" charset="-122"/>
                <a:ea typeface="方正姚体" panose="02010601030101010101" pitchFamily="2" charset="-122"/>
              </a:rPr>
              <a:t>The</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rafting</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takes</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an hour</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and half, and</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there</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are many lunch spots</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along</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the</a:t>
            </a:r>
            <a:r>
              <a:rPr kumimoji="0" lang="zh-CN" altLang="en-US" sz="1800" dirty="0">
                <a:solidFill>
                  <a:schemeClr val="bg1"/>
                </a:solidFill>
                <a:latin typeface="方正姚体" panose="02010601030101010101" pitchFamily="2" charset="-122"/>
                <a:ea typeface="方正姚体" panose="02010601030101010101" pitchFamily="2" charset="-122"/>
              </a:rPr>
              <a:t> </a:t>
            </a:r>
            <a:r>
              <a:rPr kumimoji="0" lang="en-US" altLang="zh-CN" sz="1800" dirty="0">
                <a:solidFill>
                  <a:schemeClr val="bg1"/>
                </a:solidFill>
                <a:latin typeface="方正姚体" panose="02010601030101010101" pitchFamily="2" charset="-122"/>
                <a:ea typeface="方正姚体" panose="02010601030101010101" pitchFamily="2" charset="-122"/>
              </a:rPr>
              <a:t>way…</a:t>
            </a:r>
          </a:p>
        </p:txBody>
      </p:sp>
      <p:pic>
        <p:nvPicPr>
          <p:cNvPr id="5" name="Content Placeholder 6" descr="IMG_363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359452">
            <a:off x="7201441" y="968645"/>
            <a:ext cx="4622161" cy="4991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96282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085677" y="6314350"/>
            <a:ext cx="7936433" cy="369332"/>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sz="1800" dirty="0">
                <a:solidFill>
                  <a:schemeClr val="bg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Finally, the ~8 km rafting descent finishes at the Suojia</a:t>
            </a:r>
            <a:r>
              <a:rPr kumimoji="0" lang="zh-CN" altLang="en-US" sz="1800" dirty="0">
                <a:solidFill>
                  <a:schemeClr val="bg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 </a:t>
            </a:r>
            <a:r>
              <a:rPr kumimoji="0" lang="en-US" altLang="zh-CN" sz="1800" dirty="0">
                <a:solidFill>
                  <a:schemeClr val="bg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village school</a:t>
            </a:r>
          </a:p>
        </p:txBody>
      </p:sp>
      <p:pic>
        <p:nvPicPr>
          <p:cNvPr id="4" name="Content Placeholder 3" descr="IMG_1733.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38661" y="1347462"/>
            <a:ext cx="8734570" cy="48036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endParaRPr lang="en-US"/>
          </a:p>
        </p:txBody>
      </p:sp>
      <p:sp>
        <p:nvSpPr>
          <p:cNvPr id="7" name="Rectangle 2"/>
          <p:cNvSpPr txBox="1">
            <a:spLocks noChangeArrowheads="1"/>
          </p:cNvSpPr>
          <p:nvPr/>
        </p:nvSpPr>
        <p:spPr>
          <a:xfrm>
            <a:off x="622281" y="388522"/>
            <a:ext cx="7273636" cy="81562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altLang="en-US" sz="5400" dirty="0">
                <a:latin typeface="方正姚体" panose="02010601030101010101" pitchFamily="2" charset="-122"/>
                <a:ea typeface="方正姚体" panose="02010601030101010101" pitchFamily="2" charset="-122"/>
              </a:rPr>
              <a:t>Rafting</a:t>
            </a:r>
            <a:r>
              <a:rPr lang="zh-CN" altLang="en-US" sz="5400" dirty="0">
                <a:latin typeface="方正姚体" panose="02010601030101010101" pitchFamily="2" charset="-122"/>
                <a:ea typeface="方正姚体" panose="02010601030101010101" pitchFamily="2" charset="-122"/>
              </a:rPr>
              <a:t> </a:t>
            </a:r>
            <a:r>
              <a:rPr lang="en-US" altLang="zh-CN" sz="5400" dirty="0">
                <a:latin typeface="方正姚体" panose="02010601030101010101" pitchFamily="2" charset="-122"/>
                <a:ea typeface="方正姚体" panose="02010601030101010101" pitchFamily="2" charset="-122"/>
              </a:rPr>
              <a:t>Exploration</a:t>
            </a:r>
            <a:endParaRPr lang="zh-CN" altLang="en-US" sz="5400" dirty="0">
              <a:solidFill>
                <a:srgbClr val="B2B2B2"/>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93650525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79881" y="5208941"/>
            <a:ext cx="1173729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just"/>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Considering </a:t>
            </a:r>
            <a:r>
              <a:rPr kumimoji="0" lang="en-US" altLang="zh-CN" sz="2800" dirty="0" err="1">
                <a:solidFill>
                  <a:schemeClr val="bg1"/>
                </a:solidFill>
                <a:effectLst>
                  <a:outerShdw blurRad="38100" dist="38100" dir="2700000" algn="tl">
                    <a:srgbClr val="000000">
                      <a:alpha val="43137"/>
                    </a:srgbClr>
                  </a:outerShdw>
                </a:effectLst>
                <a:latin typeface="+mn-lt"/>
                <a:ea typeface="方正姚体" panose="02010601030101010101" pitchFamily="2" charset="-122"/>
              </a:rPr>
              <a:t>Suojia’s</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four main wildlife habitats</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(for</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snow leopard, brown bear, Tibetan wild ass, and</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blue sheep), we can design</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wildlife-watching rafting</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trips along four corridors on</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a range of small rivers – the basis of</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Suojia</a:t>
            </a:r>
            <a:r>
              <a:rPr kumimoji="0" lang="zh-CN" altLang="en-US"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 </a:t>
            </a:r>
            <a:r>
              <a:rPr kumimoji="0" lang="en-US" altLang="zh-CN" sz="2800" dirty="0">
                <a:solidFill>
                  <a:schemeClr val="bg1"/>
                </a:solidFill>
                <a:effectLst>
                  <a:outerShdw blurRad="38100" dist="38100" dir="2700000" algn="tl">
                    <a:srgbClr val="000000">
                      <a:alpha val="43137"/>
                    </a:srgbClr>
                  </a:outerShdw>
                </a:effectLst>
                <a:latin typeface="+mn-lt"/>
                <a:ea typeface="方正姚体" panose="02010601030101010101" pitchFamily="2" charset="-122"/>
              </a:rPr>
              <a:t>ecotourism.</a:t>
            </a:r>
          </a:p>
        </p:txBody>
      </p:sp>
      <p:pic>
        <p:nvPicPr>
          <p:cNvPr id="3" name="Content Placeholder 3" descr="IMG_1696.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76956" y="682978"/>
            <a:ext cx="8229600" cy="4525963"/>
          </a:xfrm>
          <a:prstGeom prst="rect">
            <a:avLst/>
          </a:prstGeom>
          <a:ln>
            <a:noFill/>
          </a:ln>
          <a:effectLst>
            <a:softEdge rad="112500"/>
          </a:effectLst>
        </p:spPr>
      </p:pic>
    </p:spTree>
    <p:extLst>
      <p:ext uri="{BB962C8B-B14F-4D97-AF65-F5344CB8AC3E}">
        <p14:creationId xmlns:p14="http://schemas.microsoft.com/office/powerpoint/2010/main" val="283764518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Content Placeholder 2" descr="198045793613803842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72759" y="1120775"/>
            <a:ext cx="4038600" cy="2185988"/>
          </a:xfrm>
          <a:prstGeom prst="rect">
            <a:avLst/>
          </a:prstGeom>
        </p:spPr>
      </p:pic>
      <p:pic>
        <p:nvPicPr>
          <p:cNvPr id="2" name="Content Placeholder 3" descr="IMG_2173.jpg"/>
          <p:cNvPicPr>
            <a:picLocks noGrp="1" noChangeAspect="1"/>
          </p:cNvPicPr>
          <p:nvPr>
            <p:ph sz="quarter" idx="1"/>
          </p:nvPr>
        </p:nvPicPr>
        <p:blipFill>
          <a:blip r:embed="rId5" cstate="email">
            <a:extLst>
              <a:ext uri="{28A0092B-C50C-407E-A947-70E740481C1C}">
                <a14:useLocalDpi xmlns:a14="http://schemas.microsoft.com/office/drawing/2010/main"/>
              </a:ext>
            </a:extLst>
          </a:blip>
          <a:srcRect/>
          <a:stretch>
            <a:fillRect/>
          </a:stretch>
        </p:blipFill>
        <p:spPr>
          <a:xfrm>
            <a:off x="2322689" y="1108869"/>
            <a:ext cx="4227114" cy="2185988"/>
          </a:xfrm>
        </p:spPr>
      </p:pic>
      <p:pic>
        <p:nvPicPr>
          <p:cNvPr id="3" name="Content Placeholder 10" descr="Untitled222.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322689" y="3306763"/>
            <a:ext cx="4495800" cy="3048000"/>
          </a:xfrm>
          <a:prstGeom prst="rect">
            <a:avLst/>
          </a:prstGeom>
        </p:spPr>
      </p:pic>
      <p:pic>
        <p:nvPicPr>
          <p:cNvPr id="4" name="Content Placeholder 12" descr="1.pic.jpg"/>
          <p:cNvPicPr>
            <a:picLocks noChangeAspect="1"/>
          </p:cNvPicPr>
          <p:nvPr/>
        </p:nvPicPr>
        <p:blipFill>
          <a:blip r:embed="rId7" cstate="email">
            <a:extLst>
              <a:ext uri="{28A0092B-C50C-407E-A947-70E740481C1C}">
                <a14:useLocalDpi xmlns:a14="http://schemas.microsoft.com/office/drawing/2010/main"/>
              </a:ext>
            </a:extLst>
          </a:blip>
          <a:srcRect l="-73077" r="-73077"/>
          <a:stretch>
            <a:fillRect/>
          </a:stretch>
        </p:blipFill>
        <p:spPr>
          <a:xfrm>
            <a:off x="4120243" y="3306763"/>
            <a:ext cx="9067800" cy="3048000"/>
          </a:xfrm>
          <a:prstGeom prst="rect">
            <a:avLst/>
          </a:prstGeom>
        </p:spPr>
      </p:pic>
      <p:sp>
        <p:nvSpPr>
          <p:cNvPr id="6" name="Rectangle 2"/>
          <p:cNvSpPr>
            <a:spLocks noGrp="1" noChangeArrowheads="1"/>
          </p:cNvSpPr>
          <p:nvPr>
            <p:ph type="title"/>
          </p:nvPr>
        </p:nvSpPr>
        <p:spPr>
          <a:xfrm>
            <a:off x="157843" y="257572"/>
            <a:ext cx="11272874" cy="563563"/>
          </a:xfrm>
        </p:spPr>
        <p:txBody>
          <a:bodyPr>
            <a:noAutofit/>
          </a:bodyPr>
          <a:lstStyle/>
          <a:p>
            <a:r>
              <a:rPr lang="en-US" altLang="zh-CN" sz="3200" dirty="0">
                <a:solidFill>
                  <a:schemeClr val="bg1"/>
                </a:solidFill>
                <a:latin typeface="方正姚体" panose="02010601030101010101" pitchFamily="2" charset="-122"/>
                <a:ea typeface="方正姚体" panose="02010601030101010101" pitchFamily="2" charset="-122"/>
              </a:rPr>
              <a:t>Four corridors</a:t>
            </a:r>
            <a:r>
              <a:rPr lang="zh-CN" altLang="en-US" sz="3200" dirty="0">
                <a:solidFill>
                  <a:schemeClr val="bg1"/>
                </a:solidFill>
                <a:latin typeface="方正姚体" panose="02010601030101010101" pitchFamily="2" charset="-122"/>
                <a:ea typeface="方正姚体" panose="02010601030101010101" pitchFamily="2" charset="-122"/>
              </a:rPr>
              <a:t> </a:t>
            </a:r>
            <a:r>
              <a:rPr lang="en-US" altLang="zh-CN" sz="3200" dirty="0">
                <a:solidFill>
                  <a:schemeClr val="bg1"/>
                </a:solidFill>
                <a:latin typeface="方正姚体" panose="02010601030101010101" pitchFamily="2" charset="-122"/>
                <a:ea typeface="方正姚体" panose="02010601030101010101" pitchFamily="2" charset="-122"/>
              </a:rPr>
              <a:t>for</a:t>
            </a:r>
            <a:r>
              <a:rPr lang="zh-CN" altLang="en-US" sz="3200" dirty="0">
                <a:solidFill>
                  <a:schemeClr val="bg1"/>
                </a:solidFill>
                <a:latin typeface="方正姚体" panose="02010601030101010101" pitchFamily="2" charset="-122"/>
                <a:ea typeface="方正姚体" panose="02010601030101010101" pitchFamily="2" charset="-122"/>
              </a:rPr>
              <a:t> </a:t>
            </a:r>
            <a:r>
              <a:rPr lang="en-US" altLang="zh-CN" sz="3200" dirty="0">
                <a:solidFill>
                  <a:schemeClr val="bg1"/>
                </a:solidFill>
                <a:latin typeface="方正姚体" panose="02010601030101010101" pitchFamily="2" charset="-122"/>
                <a:ea typeface="方正姚体" panose="02010601030101010101" pitchFamily="2" charset="-122"/>
              </a:rPr>
              <a:t>wildlife observation rafting</a:t>
            </a:r>
          </a:p>
        </p:txBody>
      </p:sp>
      <p:grpSp>
        <p:nvGrpSpPr>
          <p:cNvPr id="8" name="组合 7"/>
          <p:cNvGrpSpPr/>
          <p:nvPr/>
        </p:nvGrpSpPr>
        <p:grpSpPr>
          <a:xfrm>
            <a:off x="459066" y="3306763"/>
            <a:ext cx="3136943" cy="1569660"/>
            <a:chOff x="2757634" y="3215776"/>
            <a:chExt cx="1493732" cy="1569660"/>
          </a:xfrm>
        </p:grpSpPr>
        <p:sp>
          <p:nvSpPr>
            <p:cNvPr id="9" name="矩形 8"/>
            <p:cNvSpPr/>
            <p:nvPr/>
          </p:nvSpPr>
          <p:spPr>
            <a:xfrm rot="21077019">
              <a:off x="2757634" y="3325090"/>
              <a:ext cx="1472541" cy="391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004457" y="3215776"/>
              <a:ext cx="1246909" cy="1569660"/>
            </a:xfrm>
            <a:prstGeom prst="rect">
              <a:avLst/>
            </a:prstGeom>
            <a:noFill/>
          </p:spPr>
          <p:txBody>
            <a:bodyPr wrap="square" rtlCol="0">
              <a:spAutoFit/>
            </a:bodyPr>
            <a:lstStyle/>
            <a:p>
              <a:r>
                <a:rPr lang="en-US" altLang="zh-CN" sz="3200" dirty="0">
                  <a:solidFill>
                    <a:schemeClr val="bg1"/>
                  </a:solidFill>
                  <a:latin typeface="方正姚体" panose="02010601030101010101" pitchFamily="2" charset="-122"/>
                  <a:ea typeface="方正姚体" panose="02010601030101010101" pitchFamily="2" charset="-122"/>
                </a:rPr>
                <a:t>Snow</a:t>
              </a:r>
              <a:r>
                <a:rPr lang="zh-CN" altLang="en-US" sz="3200" dirty="0">
                  <a:solidFill>
                    <a:schemeClr val="bg1"/>
                  </a:solidFill>
                  <a:latin typeface="方正姚体" panose="02010601030101010101" pitchFamily="2" charset="-122"/>
                  <a:ea typeface="方正姚体" panose="02010601030101010101" pitchFamily="2" charset="-122"/>
                </a:rPr>
                <a:t> </a:t>
              </a:r>
              <a:r>
                <a:rPr lang="en-US" altLang="zh-CN" sz="3200" dirty="0">
                  <a:solidFill>
                    <a:schemeClr val="bg1"/>
                  </a:solidFill>
                  <a:latin typeface="方正姚体" panose="02010601030101010101" pitchFamily="2" charset="-122"/>
                  <a:ea typeface="方正姚体" panose="02010601030101010101" pitchFamily="2" charset="-122"/>
                </a:rPr>
                <a:t>leopards</a:t>
              </a:r>
              <a:endParaRPr lang="zh-CN" altLang="en-US" sz="3200" dirty="0">
                <a:solidFill>
                  <a:schemeClr val="bg1"/>
                </a:solidFill>
                <a:latin typeface="方正姚体" panose="02010601030101010101" pitchFamily="2" charset="-122"/>
                <a:ea typeface="方正姚体" panose="02010601030101010101" pitchFamily="2" charset="-122"/>
              </a:endParaRPr>
            </a:p>
          </p:txBody>
        </p:sp>
      </p:grpSp>
      <p:grpSp>
        <p:nvGrpSpPr>
          <p:cNvPr id="11" name="组合 10"/>
          <p:cNvGrpSpPr/>
          <p:nvPr/>
        </p:nvGrpSpPr>
        <p:grpSpPr>
          <a:xfrm>
            <a:off x="5371060" y="960021"/>
            <a:ext cx="3703124" cy="1569660"/>
            <a:chOff x="2757634" y="3215776"/>
            <a:chExt cx="1493732" cy="1569660"/>
          </a:xfrm>
        </p:grpSpPr>
        <p:sp>
          <p:nvSpPr>
            <p:cNvPr id="12" name="矩形 11"/>
            <p:cNvSpPr/>
            <p:nvPr/>
          </p:nvSpPr>
          <p:spPr>
            <a:xfrm rot="21077019">
              <a:off x="2757634" y="3325090"/>
              <a:ext cx="1472541" cy="391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004457" y="3215776"/>
              <a:ext cx="1246909" cy="1569660"/>
            </a:xfrm>
            <a:prstGeom prst="rect">
              <a:avLst/>
            </a:prstGeom>
            <a:noFill/>
          </p:spPr>
          <p:txBody>
            <a:bodyPr wrap="square" rtlCol="0">
              <a:spAutoFit/>
            </a:bodyPr>
            <a:lstStyle/>
            <a:p>
              <a:r>
                <a:rPr lang="en-US" altLang="zh-CN" sz="3200" dirty="0">
                  <a:solidFill>
                    <a:schemeClr val="bg1"/>
                  </a:solidFill>
                  <a:latin typeface="方正姚体" panose="02010601030101010101" pitchFamily="2" charset="-122"/>
                  <a:ea typeface="方正姚体" panose="02010601030101010101" pitchFamily="2" charset="-122"/>
                </a:rPr>
                <a:t>Brown</a:t>
              </a:r>
              <a:r>
                <a:rPr lang="zh-CN" altLang="en-US" sz="3200" dirty="0">
                  <a:solidFill>
                    <a:schemeClr val="bg1"/>
                  </a:solidFill>
                  <a:latin typeface="方正姚体" panose="02010601030101010101" pitchFamily="2" charset="-122"/>
                  <a:ea typeface="方正姚体" panose="02010601030101010101" pitchFamily="2" charset="-122"/>
                </a:rPr>
                <a:t> </a:t>
              </a:r>
              <a:r>
                <a:rPr lang="en-US" altLang="zh-CN" sz="3200" dirty="0">
                  <a:solidFill>
                    <a:schemeClr val="bg1"/>
                  </a:solidFill>
                  <a:latin typeface="方正姚体" panose="02010601030101010101" pitchFamily="2" charset="-122"/>
                  <a:ea typeface="方正姚体" panose="02010601030101010101" pitchFamily="2" charset="-122"/>
                </a:rPr>
                <a:t>bears</a:t>
              </a:r>
              <a:endParaRPr lang="zh-CN" altLang="en-US" sz="3200" dirty="0">
                <a:solidFill>
                  <a:schemeClr val="bg1"/>
                </a:solidFill>
                <a:latin typeface="方正姚体" panose="02010601030101010101" pitchFamily="2" charset="-122"/>
                <a:ea typeface="方正姚体" panose="02010601030101010101" pitchFamily="2" charset="-122"/>
              </a:endParaRPr>
            </a:p>
          </p:txBody>
        </p:sp>
      </p:grpSp>
      <p:grpSp>
        <p:nvGrpSpPr>
          <p:cNvPr id="14" name="组合 13"/>
          <p:cNvGrpSpPr/>
          <p:nvPr/>
        </p:nvGrpSpPr>
        <p:grpSpPr>
          <a:xfrm>
            <a:off x="550879" y="1023170"/>
            <a:ext cx="4404136" cy="584775"/>
            <a:chOff x="2757634" y="3174814"/>
            <a:chExt cx="2476609" cy="790012"/>
          </a:xfrm>
        </p:grpSpPr>
        <p:sp>
          <p:nvSpPr>
            <p:cNvPr id="15" name="矩形 14"/>
            <p:cNvSpPr/>
            <p:nvPr/>
          </p:nvSpPr>
          <p:spPr>
            <a:xfrm rot="21077019">
              <a:off x="2757634" y="3325090"/>
              <a:ext cx="1472541" cy="391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848904" y="3174814"/>
              <a:ext cx="2385339" cy="790012"/>
            </a:xfrm>
            <a:prstGeom prst="rect">
              <a:avLst/>
            </a:prstGeom>
            <a:noFill/>
          </p:spPr>
          <p:txBody>
            <a:bodyPr wrap="square" rtlCol="0">
              <a:spAutoFit/>
            </a:bodyPr>
            <a:lstStyle/>
            <a:p>
              <a:r>
                <a:rPr lang="en-US" altLang="zh-CN" sz="3200" dirty="0">
                  <a:solidFill>
                    <a:schemeClr val="bg1"/>
                  </a:solidFill>
                  <a:latin typeface="方正姚体" panose="02010601030101010101" pitchFamily="2" charset="-122"/>
                  <a:ea typeface="方正姚体" panose="02010601030101010101" pitchFamily="2" charset="-122"/>
                </a:rPr>
                <a:t>Tibetan</a:t>
              </a:r>
              <a:r>
                <a:rPr lang="zh-CN" altLang="en-US" sz="3200" dirty="0">
                  <a:solidFill>
                    <a:schemeClr val="bg1"/>
                  </a:solidFill>
                  <a:latin typeface="方正姚体" panose="02010601030101010101" pitchFamily="2" charset="-122"/>
                  <a:ea typeface="方正姚体" panose="02010601030101010101" pitchFamily="2" charset="-122"/>
                </a:rPr>
                <a:t> </a:t>
              </a:r>
              <a:r>
                <a:rPr lang="en-US" altLang="zh-CN" sz="3200" dirty="0">
                  <a:solidFill>
                    <a:schemeClr val="bg1"/>
                  </a:solidFill>
                  <a:latin typeface="方正姚体" panose="02010601030101010101" pitchFamily="2" charset="-122"/>
                  <a:ea typeface="方正姚体" panose="02010601030101010101" pitchFamily="2" charset="-122"/>
                </a:rPr>
                <a:t>wild</a:t>
              </a:r>
              <a:r>
                <a:rPr lang="zh-CN" altLang="en-US" sz="3200" dirty="0">
                  <a:solidFill>
                    <a:schemeClr val="bg1"/>
                  </a:solidFill>
                  <a:latin typeface="方正姚体" panose="02010601030101010101" pitchFamily="2" charset="-122"/>
                  <a:ea typeface="方正姚体" panose="02010601030101010101" pitchFamily="2" charset="-122"/>
                </a:rPr>
                <a:t> </a:t>
              </a:r>
              <a:r>
                <a:rPr lang="en-US" altLang="zh-CN" sz="3200" dirty="0">
                  <a:solidFill>
                    <a:schemeClr val="bg1"/>
                  </a:solidFill>
                  <a:latin typeface="方正姚体" panose="02010601030101010101" pitchFamily="2" charset="-122"/>
                  <a:ea typeface="方正姚体" panose="02010601030101010101" pitchFamily="2" charset="-122"/>
                </a:rPr>
                <a:t>ass</a:t>
              </a:r>
              <a:endParaRPr lang="zh-CN" altLang="en-US" sz="2400" dirty="0">
                <a:solidFill>
                  <a:schemeClr val="bg1"/>
                </a:solidFill>
                <a:latin typeface="方正姚体" panose="02010601030101010101" pitchFamily="2" charset="-122"/>
                <a:ea typeface="方正姚体" panose="02010601030101010101" pitchFamily="2" charset="-122"/>
              </a:endParaRPr>
            </a:p>
          </p:txBody>
        </p:sp>
      </p:grpSp>
      <p:grpSp>
        <p:nvGrpSpPr>
          <p:cNvPr id="17" name="组合 16"/>
          <p:cNvGrpSpPr/>
          <p:nvPr/>
        </p:nvGrpSpPr>
        <p:grpSpPr>
          <a:xfrm>
            <a:off x="6071622" y="3117100"/>
            <a:ext cx="2099733" cy="1569660"/>
            <a:chOff x="2757634" y="3215776"/>
            <a:chExt cx="1493732" cy="1569660"/>
          </a:xfrm>
        </p:grpSpPr>
        <p:sp>
          <p:nvSpPr>
            <p:cNvPr id="18" name="矩形 17"/>
            <p:cNvSpPr/>
            <p:nvPr/>
          </p:nvSpPr>
          <p:spPr>
            <a:xfrm rot="21077019">
              <a:off x="2757634" y="3325090"/>
              <a:ext cx="1472541" cy="391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004457" y="3215776"/>
              <a:ext cx="1246909" cy="1569660"/>
            </a:xfrm>
            <a:prstGeom prst="rect">
              <a:avLst/>
            </a:prstGeom>
            <a:noFill/>
          </p:spPr>
          <p:txBody>
            <a:bodyPr wrap="square" rtlCol="0">
              <a:spAutoFit/>
            </a:bodyPr>
            <a:lstStyle/>
            <a:p>
              <a:r>
                <a:rPr lang="en-US" altLang="zh-CN" sz="3200" dirty="0">
                  <a:solidFill>
                    <a:schemeClr val="bg1"/>
                  </a:solidFill>
                  <a:latin typeface="方正姚体" panose="02010601030101010101" pitchFamily="2" charset="-122"/>
                  <a:ea typeface="方正姚体" panose="02010601030101010101" pitchFamily="2" charset="-122"/>
                </a:rPr>
                <a:t>Blue</a:t>
              </a:r>
              <a:r>
                <a:rPr lang="zh-CN" altLang="en-US" sz="3200" dirty="0">
                  <a:solidFill>
                    <a:schemeClr val="bg1"/>
                  </a:solidFill>
                  <a:latin typeface="方正姚体" panose="02010601030101010101" pitchFamily="2" charset="-122"/>
                  <a:ea typeface="方正姚体" panose="02010601030101010101" pitchFamily="2" charset="-122"/>
                </a:rPr>
                <a:t> </a:t>
              </a:r>
              <a:r>
                <a:rPr lang="en-US" altLang="zh-CN" sz="3200" dirty="0">
                  <a:solidFill>
                    <a:schemeClr val="bg1"/>
                  </a:solidFill>
                  <a:latin typeface="方正姚体" panose="02010601030101010101" pitchFamily="2" charset="-122"/>
                  <a:ea typeface="方正姚体" panose="02010601030101010101" pitchFamily="2" charset="-122"/>
                </a:rPr>
                <a:t>sheep</a:t>
              </a:r>
              <a:endParaRPr lang="zh-CN" altLang="en-US" sz="3200" dirty="0">
                <a:solidFill>
                  <a:schemeClr val="bg1"/>
                </a:solidFill>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576995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3" name="矩形 92"/>
          <p:cNvSpPr/>
          <p:nvPr/>
        </p:nvSpPr>
        <p:spPr>
          <a:xfrm>
            <a:off x="7144" y="0"/>
            <a:ext cx="12184856" cy="1572743"/>
          </a:xfrm>
          <a:prstGeom prst="rect">
            <a:avLst/>
          </a:prstGeom>
          <a:solidFill>
            <a:schemeClr val="accent1">
              <a:lumMod val="5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hidden="1"/>
          <p:cNvGrpSpPr/>
          <p:nvPr/>
        </p:nvGrpSpPr>
        <p:grpSpPr>
          <a:xfrm>
            <a:off x="7144" y="74532"/>
            <a:ext cx="12184856" cy="1498211"/>
            <a:chOff x="0" y="155687"/>
            <a:chExt cx="12184856" cy="1498211"/>
          </a:xfrm>
        </p:grpSpPr>
        <p:cxnSp>
          <p:nvCxnSpPr>
            <p:cNvPr id="10" name="直接连接符 9"/>
            <p:cNvCxnSpPr/>
            <p:nvPr/>
          </p:nvCxnSpPr>
          <p:spPr>
            <a:xfrm>
              <a:off x="0" y="1095375"/>
              <a:ext cx="8208169" cy="0"/>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153400" y="885825"/>
              <a:ext cx="109538" cy="209550"/>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8262938" y="885825"/>
              <a:ext cx="138112" cy="264213"/>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405813" y="742950"/>
              <a:ext cx="204787" cy="433178"/>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8610601" y="764486"/>
              <a:ext cx="371474" cy="873814"/>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982075" y="190500"/>
              <a:ext cx="323850" cy="1447800"/>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9305925" y="161925"/>
              <a:ext cx="276225" cy="1114425"/>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9582150" y="742950"/>
              <a:ext cx="180975" cy="497786"/>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9767888" y="733425"/>
              <a:ext cx="138112" cy="361950"/>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9917907" y="733425"/>
              <a:ext cx="138112" cy="361950"/>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10056019" y="749988"/>
              <a:ext cx="138112" cy="361950"/>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0194131" y="1111938"/>
              <a:ext cx="1990725" cy="0"/>
            </a:xfrm>
            <a:prstGeom prst="line">
              <a:avLst/>
            </a:prstGeom>
            <a:ln w="95250">
              <a:solidFill>
                <a:srgbClr val="1555C2"/>
              </a:solidFill>
            </a:ln>
          </p:spPr>
          <p:style>
            <a:lnRef idx="1">
              <a:schemeClr val="accent1"/>
            </a:lnRef>
            <a:fillRef idx="0">
              <a:schemeClr val="accent1"/>
            </a:fillRef>
            <a:effectRef idx="0">
              <a:schemeClr val="accent1"/>
            </a:effectRef>
            <a:fontRef idx="minor">
              <a:schemeClr val="tx1"/>
            </a:fontRef>
          </p:style>
        </p:cxnSp>
        <p:sp>
          <p:nvSpPr>
            <p:cNvPr id="49" name="等腰三角形 48"/>
            <p:cNvSpPr/>
            <p:nvPr/>
          </p:nvSpPr>
          <p:spPr>
            <a:xfrm rot="10618413">
              <a:off x="8231334" y="871745"/>
              <a:ext cx="72734" cy="97479"/>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522872">
              <a:off x="8367505" y="1034422"/>
              <a:ext cx="100043" cy="151403"/>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1818208">
              <a:off x="8553499" y="732432"/>
              <a:ext cx="83010" cy="151403"/>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935344" y="1506068"/>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0542448">
              <a:off x="9263154" y="155687"/>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9540137" y="1125494"/>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800000">
              <a:off x="8569702" y="734477"/>
              <a:ext cx="85186" cy="161324"/>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192577">
              <a:off x="10178903" y="1036031"/>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4759429">
              <a:off x="10178902" y="1058854"/>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a:off x="9869666" y="968375"/>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10800000">
              <a:off x="10008714" y="722062"/>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10800000">
              <a:off x="9722148" y="717720"/>
              <a:ext cx="91679" cy="147830"/>
            </a:xfrm>
            <a:prstGeom prst="triangle">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文本框 62"/>
          <p:cNvSpPr txBox="1"/>
          <p:nvPr/>
        </p:nvSpPr>
        <p:spPr>
          <a:xfrm>
            <a:off x="673472" y="546858"/>
            <a:ext cx="3178999" cy="663051"/>
          </a:xfrm>
          <a:prstGeom prst="rect">
            <a:avLst/>
          </a:prstGeom>
          <a:noFill/>
        </p:spPr>
        <p:txBody>
          <a:bodyPr wrap="square" rtlCol="0">
            <a:spAutoFit/>
          </a:bodyPr>
          <a:lstStyle/>
          <a:p>
            <a:r>
              <a:rPr lang="en-US" altLang="zh-CN" sz="3600" dirty="0">
                <a:solidFill>
                  <a:schemeClr val="bg1">
                    <a:lumMod val="95000"/>
                  </a:schemeClr>
                </a:solidFill>
                <a:latin typeface="方正姚体" panose="02010601030101010101" pitchFamily="2" charset="-122"/>
                <a:ea typeface="方正姚体" panose="02010601030101010101" pitchFamily="2" charset="-122"/>
              </a:rPr>
              <a:t>Introduction</a:t>
            </a:r>
          </a:p>
        </p:txBody>
      </p:sp>
      <p:sp>
        <p:nvSpPr>
          <p:cNvPr id="64" name="Text Box 7"/>
          <p:cNvSpPr txBox="1">
            <a:spLocks noChangeArrowheads="1"/>
          </p:cNvSpPr>
          <p:nvPr/>
        </p:nvSpPr>
        <p:spPr bwMode="auto">
          <a:xfrm>
            <a:off x="394758" y="1994974"/>
            <a:ext cx="11119908" cy="2146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TW" sz="1800" dirty="0">
                <a:solidFill>
                  <a:schemeClr val="bg1">
                    <a:lumMod val="95000"/>
                  </a:schemeClr>
                </a:solidFill>
                <a:latin typeface="方正姚体" panose="02010601030101010101" pitchFamily="2" charset="-122"/>
                <a:ea typeface="方正姚体" panose="02010601030101010101" pitchFamily="2" charset="-122"/>
              </a:rPr>
              <a:t>Suojia village is located in the hinterland of the Qinghai-Tibet plateau, with an average altitude of 4700 meters</a:t>
            </a:r>
          </a:p>
          <a:p>
            <a:pPr>
              <a:lnSpc>
                <a:spcPct val="150000"/>
              </a:lnSpc>
            </a:pPr>
            <a:r>
              <a:rPr kumimoji="0" lang="en-US" altLang="zh-TW" sz="1800" dirty="0">
                <a:solidFill>
                  <a:schemeClr val="bg1">
                    <a:lumMod val="95000"/>
                  </a:schemeClr>
                </a:solidFill>
                <a:latin typeface="方正姚体" panose="02010601030101010101" pitchFamily="2" charset="-122"/>
                <a:ea typeface="方正姚体" panose="02010601030101010101" pitchFamily="2" charset="-122"/>
              </a:rPr>
              <a:t>Suojia village is located in the Sanjiangyuan region, rich in flora and fauna</a:t>
            </a:r>
          </a:p>
          <a:p>
            <a:pPr>
              <a:lnSpc>
                <a:spcPct val="150000"/>
              </a:lnSpc>
            </a:pPr>
            <a:r>
              <a:rPr kumimoji="0" lang="en-US" altLang="zh-TW" sz="1800" dirty="0">
                <a:solidFill>
                  <a:schemeClr val="bg1">
                    <a:lumMod val="95000"/>
                  </a:schemeClr>
                </a:solidFill>
                <a:latin typeface="方正姚体" panose="02010601030101010101" pitchFamily="2" charset="-122"/>
                <a:ea typeface="方正姚体" panose="02010601030101010101" pitchFamily="2" charset="-122"/>
              </a:rPr>
              <a:t>Main wildlife includes Tibetan antelope (chiru), snow leopard, Tibetan wild ass (kiang), argali, Tibetan gazelle, more than 60 species of birds including black-necked cranes</a:t>
            </a:r>
            <a:endParaRPr kumimoji="0" lang="en-US" altLang="zh-CN" sz="1800" dirty="0">
              <a:solidFill>
                <a:schemeClr val="bg1">
                  <a:lumMod val="95000"/>
                </a:schemeClr>
              </a:solidFill>
              <a:latin typeface="方正姚体" panose="02010601030101010101" pitchFamily="2" charset="-122"/>
              <a:ea typeface="方正姚体" panose="02010601030101010101" pitchFamily="2" charset="-122"/>
            </a:endParaRPr>
          </a:p>
        </p:txBody>
      </p:sp>
      <p:sp>
        <p:nvSpPr>
          <p:cNvPr id="90" name="Text Box 4"/>
          <p:cNvSpPr txBox="1">
            <a:spLocks noChangeArrowheads="1"/>
          </p:cNvSpPr>
          <p:nvPr/>
        </p:nvSpPr>
        <p:spPr bwMode="auto">
          <a:xfrm>
            <a:off x="994641" y="1367670"/>
            <a:ext cx="8446795"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sz="3200" b="1" dirty="0">
                <a:solidFill>
                  <a:schemeClr val="bg1">
                    <a:lumMod val="95000"/>
                  </a:schemeClr>
                </a:solidFill>
                <a:latin typeface="方正姚体" panose="02010601030101010101" pitchFamily="2" charset="-122"/>
                <a:ea typeface="方正姚体" panose="02010601030101010101" pitchFamily="2" charset="-122"/>
              </a:rPr>
              <a:t>【What</a:t>
            </a:r>
            <a:r>
              <a:rPr kumimoji="0" lang="zh-CN" altLang="en-US" sz="3200" b="1"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sz="3200" b="1" dirty="0">
                <a:solidFill>
                  <a:schemeClr val="bg1">
                    <a:lumMod val="95000"/>
                  </a:schemeClr>
                </a:solidFill>
                <a:latin typeface="方正姚体" panose="02010601030101010101" pitchFamily="2" charset="-122"/>
                <a:ea typeface="方正姚体" panose="02010601030101010101" pitchFamily="2" charset="-122"/>
              </a:rPr>
              <a:t>is</a:t>
            </a:r>
            <a:r>
              <a:rPr kumimoji="0" lang="zh-CN" altLang="en-US" sz="3200" b="1"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sz="3200" b="1" dirty="0">
                <a:solidFill>
                  <a:schemeClr val="bg1">
                    <a:lumMod val="95000"/>
                  </a:schemeClr>
                </a:solidFill>
                <a:latin typeface="方正姚体" panose="02010601030101010101" pitchFamily="2" charset="-122"/>
                <a:ea typeface="方正姚体" panose="02010601030101010101" pitchFamily="2" charset="-122"/>
              </a:rPr>
              <a:t>Eco-tourism?</a:t>
            </a:r>
            <a:r>
              <a:rPr kumimoji="0" lang="en-US" altLang="ja-JP" sz="3200" b="1" dirty="0">
                <a:solidFill>
                  <a:schemeClr val="bg1">
                    <a:lumMod val="95000"/>
                  </a:schemeClr>
                </a:solidFill>
                <a:latin typeface="方正姚体" panose="02010601030101010101" pitchFamily="2" charset="-122"/>
                <a:ea typeface="方正姚体" panose="02010601030101010101" pitchFamily="2" charset="-122"/>
              </a:rPr>
              <a:t>】</a:t>
            </a:r>
            <a:endParaRPr kumimoji="0" lang="zh-CN" altLang="en-US" sz="3200" b="1" dirty="0">
              <a:solidFill>
                <a:schemeClr val="bg1">
                  <a:lumMod val="95000"/>
                </a:schemeClr>
              </a:solidFill>
              <a:latin typeface="方正姚体" panose="02010601030101010101" pitchFamily="2" charset="-122"/>
              <a:ea typeface="方正姚体" panose="02010601030101010101" pitchFamily="2" charset="-122"/>
            </a:endParaRPr>
          </a:p>
        </p:txBody>
      </p:sp>
      <p:sp>
        <p:nvSpPr>
          <p:cNvPr id="91" name="Text Box 5"/>
          <p:cNvSpPr txBox="1">
            <a:spLocks noChangeArrowheads="1"/>
          </p:cNvSpPr>
          <p:nvPr/>
        </p:nvSpPr>
        <p:spPr bwMode="auto">
          <a:xfrm>
            <a:off x="306861" y="4937109"/>
            <a:ext cx="9463408"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sz="3600" dirty="0">
                <a:solidFill>
                  <a:schemeClr val="bg1">
                    <a:lumMod val="95000"/>
                  </a:schemeClr>
                </a:solidFill>
                <a:latin typeface="方正姚体" panose="02010601030101010101" pitchFamily="2" charset="-122"/>
                <a:ea typeface="方正姚体" panose="02010601030101010101" pitchFamily="2" charset="-122"/>
              </a:rPr>
              <a:t>The</a:t>
            </a:r>
            <a:r>
              <a:rPr kumimoji="0" lang="zh-CN" altLang="en-US" sz="3600"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sz="3600" dirty="0">
                <a:solidFill>
                  <a:schemeClr val="bg1">
                    <a:lumMod val="95000"/>
                  </a:schemeClr>
                </a:solidFill>
                <a:latin typeface="方正姚体" panose="02010601030101010101" pitchFamily="2" charset="-122"/>
                <a:ea typeface="方正姚体" panose="02010601030101010101" pitchFamily="2" charset="-122"/>
              </a:rPr>
              <a:t>local community benefits</a:t>
            </a:r>
            <a:r>
              <a:rPr kumimoji="0" lang="zh-CN" altLang="en-US" sz="3600"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sz="3600" dirty="0">
                <a:solidFill>
                  <a:schemeClr val="bg1">
                    <a:lumMod val="95000"/>
                  </a:schemeClr>
                </a:solidFill>
                <a:latin typeface="方正姚体" panose="02010601030101010101" pitchFamily="2" charset="-122"/>
                <a:ea typeface="方正姚体" panose="02010601030101010101" pitchFamily="2" charset="-122"/>
              </a:rPr>
              <a:t>from protection,</a:t>
            </a:r>
            <a:r>
              <a:rPr kumimoji="0" lang="zh-CN" altLang="en-US" sz="3600"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sz="3600" dirty="0">
                <a:solidFill>
                  <a:schemeClr val="bg1">
                    <a:lumMod val="95000"/>
                  </a:schemeClr>
                </a:solidFill>
                <a:latin typeface="方正姚体" panose="02010601030101010101" pitchFamily="2" charset="-122"/>
                <a:ea typeface="方正姚体" panose="02010601030101010101" pitchFamily="2" charset="-122"/>
              </a:rPr>
              <a:t>with outcomes in both conservation and development</a:t>
            </a:r>
            <a:endParaRPr kumimoji="0" lang="zh-CN" altLang="en-US" sz="3600" dirty="0">
              <a:solidFill>
                <a:schemeClr val="bg1">
                  <a:lumMod val="95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2855226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4"/>
                                        </p:tgtEl>
                                      </p:cBhvr>
                                    </p:animEffect>
                                    <p:set>
                                      <p:cBhvr>
                                        <p:cTn id="12" dur="1" fill="hold">
                                          <p:stCondLst>
                                            <p:cond delay="499"/>
                                          </p:stCondLst>
                                        </p:cTn>
                                        <p:tgtEl>
                                          <p:spTgt spid="6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left)">
                                      <p:cBhvr>
                                        <p:cTn id="15" dur="5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Content Placeholder 4" descr="IMG_3520.jpg"/>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519288" y="1684866"/>
            <a:ext cx="6470650" cy="350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12"/>
          <p:cNvSpPr txBox="1">
            <a:spLocks noChangeArrowheads="1"/>
          </p:cNvSpPr>
          <p:nvPr/>
        </p:nvSpPr>
        <p:spPr bwMode="auto">
          <a:xfrm>
            <a:off x="7504289" y="1972735"/>
            <a:ext cx="4023147" cy="2996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r>
              <a:rPr kumimoji="0" lang="en-US" altLang="zh-CN" sz="32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Long journey, no reception facilities, difficult access with</a:t>
            </a:r>
            <a:r>
              <a:rPr kumimoji="0" lang="zh-CN" altLang="en-US" sz="32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limited contact</a:t>
            </a:r>
            <a:r>
              <a:rPr kumimoji="0" lang="zh-CN" altLang="en-US" sz="32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to the outside</a:t>
            </a:r>
            <a:r>
              <a:rPr kumimoji="0" lang="zh-CN" altLang="en-US" sz="32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world</a:t>
            </a:r>
          </a:p>
        </p:txBody>
      </p:sp>
      <p:sp>
        <p:nvSpPr>
          <p:cNvPr id="4" name="Rectangle 2"/>
          <p:cNvSpPr>
            <a:spLocks noGrp="1" noChangeArrowheads="1"/>
          </p:cNvSpPr>
          <p:nvPr>
            <p:ph type="title"/>
          </p:nvPr>
        </p:nvSpPr>
        <p:spPr>
          <a:xfrm>
            <a:off x="7504289" y="706434"/>
            <a:ext cx="3764752" cy="595489"/>
          </a:xfrm>
        </p:spPr>
        <p:txBody>
          <a:bodyPr>
            <a:noAutofit/>
          </a:bodyPr>
          <a:lstStyle/>
          <a:p>
            <a:r>
              <a:rPr lang="en-US" altLang="zh-CN" sz="48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Challenges</a:t>
            </a:r>
            <a:endParaRPr lang="zh-CN" altLang="en-US" sz="4800"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136160758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64444" y="473842"/>
            <a:ext cx="3827277" cy="563563"/>
          </a:xfrm>
        </p:spPr>
        <p:txBody>
          <a:bodyPr>
            <a:normAutofit fontScale="90000"/>
          </a:bodyPr>
          <a:lstStyle/>
          <a:p>
            <a:r>
              <a:rPr lang="en-US" altLang="zh-CN" dirty="0">
                <a:latin typeface="方正姚体" panose="02010601030101010101" pitchFamily="2" charset="-122"/>
                <a:ea typeface="方正姚体" panose="02010601030101010101" pitchFamily="2" charset="-122"/>
              </a:rPr>
              <a:t>Future</a:t>
            </a:r>
            <a:r>
              <a:rPr lang="zh-CN" altLang="en-US" dirty="0">
                <a:latin typeface="方正姚体" panose="02010601030101010101" pitchFamily="2" charset="-122"/>
                <a:ea typeface="方正姚体" panose="02010601030101010101" pitchFamily="2" charset="-122"/>
              </a:rPr>
              <a:t> </a:t>
            </a:r>
            <a:r>
              <a:rPr lang="en-US" altLang="zh-CN" dirty="0">
                <a:latin typeface="方正姚体" panose="02010601030101010101" pitchFamily="2" charset="-122"/>
                <a:ea typeface="方正姚体" panose="02010601030101010101" pitchFamily="2" charset="-122"/>
              </a:rPr>
              <a:t>Plans</a:t>
            </a:r>
            <a:endParaRPr lang="zh-CN" altLang="en-US" dirty="0">
              <a:solidFill>
                <a:srgbClr val="B2B2B2"/>
              </a:solidFill>
              <a:latin typeface="方正姚体" panose="02010601030101010101" pitchFamily="2" charset="-122"/>
              <a:ea typeface="方正姚体" panose="02010601030101010101" pitchFamily="2" charset="-122"/>
            </a:endParaRPr>
          </a:p>
        </p:txBody>
      </p:sp>
      <p:sp>
        <p:nvSpPr>
          <p:cNvPr id="3" name="TextBox 7"/>
          <p:cNvSpPr txBox="1">
            <a:spLocks noChangeArrowheads="1"/>
          </p:cNvSpPr>
          <p:nvPr/>
        </p:nvSpPr>
        <p:spPr bwMode="auto">
          <a:xfrm>
            <a:off x="8282855" y="1367896"/>
            <a:ext cx="3504953" cy="158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40000"/>
              </a:lnSpc>
            </a:pPr>
            <a:r>
              <a:rPr lang="en-US" dirty="0" err="1"/>
              <a:t>Suojia</a:t>
            </a:r>
            <a:r>
              <a:rPr lang="en-US" dirty="0"/>
              <a:t> could </a:t>
            </a:r>
            <a:r>
              <a:rPr lang="en-US" altLang="zh-CN" dirty="0"/>
              <a:t>become</a:t>
            </a:r>
            <a:r>
              <a:rPr lang="en-US" dirty="0"/>
              <a:t> a high-end international ecotourism area</a:t>
            </a:r>
            <a:r>
              <a:rPr lang="en-US" altLang="zh-CN" dirty="0"/>
              <a:t>.</a:t>
            </a:r>
            <a:endParaRPr kumimoji="0" lang="zh-CN" altLang="en-US"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pic>
        <p:nvPicPr>
          <p:cNvPr id="4" name="图片 6" descr="1-13040Q0292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444" y="1367896"/>
            <a:ext cx="7010400" cy="438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126823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599" y="533400"/>
            <a:ext cx="11938175" cy="563563"/>
          </a:xfrm>
        </p:spPr>
        <p:txBody>
          <a:bodyPr>
            <a:normAutofit fontScale="90000"/>
          </a:bodyPr>
          <a:lstStyle/>
          <a:p>
            <a:r>
              <a:rPr lang="en-US" altLang="en-US" dirty="0">
                <a:latin typeface="方正姚体" panose="02010601030101010101" pitchFamily="2" charset="-122"/>
                <a:ea typeface="方正姚体" panose="02010601030101010101" pitchFamily="2" charset="-122"/>
              </a:rPr>
              <a:t>Solutions?</a:t>
            </a:r>
            <a:r>
              <a:rPr lang="zh-CN" altLang="en-US" dirty="0">
                <a:latin typeface="方正姚体" panose="02010601030101010101" pitchFamily="2" charset="-122"/>
                <a:ea typeface="方正姚体" panose="02010601030101010101" pitchFamily="2" charset="-122"/>
              </a:rPr>
              <a:t>  </a:t>
            </a:r>
            <a:r>
              <a:rPr lang="en-US" altLang="zh-CN" dirty="0">
                <a:latin typeface="方正姚体" panose="02010601030101010101" pitchFamily="2" charset="-122"/>
                <a:ea typeface="方正姚体" panose="02010601030101010101" pitchFamily="2" charset="-122"/>
              </a:rPr>
              <a:t>  </a:t>
            </a:r>
            <a:r>
              <a:rPr lang="en-US" altLang="en-US" sz="3600" i="1" dirty="0">
                <a:latin typeface="方正姚体" panose="02010601030101010101" pitchFamily="2" charset="-122"/>
                <a:ea typeface="方正姚体" panose="02010601030101010101" pitchFamily="2" charset="-122"/>
              </a:rPr>
              <a:t>maybe could use container houses…</a:t>
            </a:r>
            <a:endParaRPr lang="en-US" altLang="en-US" i="1" dirty="0">
              <a:latin typeface="方正姚体" panose="02010601030101010101" pitchFamily="2" charset="-122"/>
              <a:ea typeface="方正姚体" panose="02010601030101010101" pitchFamily="2" charset="-122"/>
            </a:endParaRPr>
          </a:p>
        </p:txBody>
      </p:sp>
      <p:sp>
        <p:nvSpPr>
          <p:cNvPr id="3" name="TextBox 7"/>
          <p:cNvSpPr txBox="1">
            <a:spLocks noChangeArrowheads="1"/>
          </p:cNvSpPr>
          <p:nvPr/>
        </p:nvSpPr>
        <p:spPr bwMode="auto">
          <a:xfrm>
            <a:off x="282222" y="1710267"/>
            <a:ext cx="3136840" cy="4459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Four advantages of container houses:</a:t>
            </a:r>
          </a:p>
          <a:p>
            <a:pPr marL="457200" indent="-457200">
              <a:lnSpc>
                <a:spcPct val="150000"/>
              </a:lnSpc>
              <a:buAutoNum type="arabicPeriod"/>
            </a:pPr>
            <a:r>
              <a:rPr kumimoji="0" lang="en-US" altLang="zh-CN"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Eco-friendly</a:t>
            </a:r>
          </a:p>
          <a:p>
            <a:pPr marL="457200" indent="-457200">
              <a:lnSpc>
                <a:spcPct val="150000"/>
              </a:lnSpc>
              <a:buAutoNum type="arabicPeriod"/>
            </a:pPr>
            <a:r>
              <a:rPr kumimoji="0" lang="en-US" altLang="zh-CN"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Mobile</a:t>
            </a:r>
          </a:p>
          <a:p>
            <a:pPr marL="457200" indent="-457200">
              <a:lnSpc>
                <a:spcPct val="150000"/>
              </a:lnSpc>
              <a:buAutoNum type="arabicPeriod"/>
            </a:pPr>
            <a:r>
              <a:rPr kumimoji="0" lang="en-US" altLang="zh-CN"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Healthy and comfortable</a:t>
            </a:r>
          </a:p>
          <a:p>
            <a:pPr marL="457200" indent="-457200">
              <a:lnSpc>
                <a:spcPct val="150000"/>
              </a:lnSpc>
              <a:buAutoNum type="arabicPeriod"/>
            </a:pPr>
            <a:r>
              <a:rPr kumimoji="0" lang="en-US" altLang="zh-CN"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Can prevent bear attacks</a:t>
            </a:r>
            <a:endParaRPr kumimoji="0" lang="zh-CN" altLang="en-US"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pic>
        <p:nvPicPr>
          <p:cNvPr id="4" name="Content Placeholder 5" descr="m2atk-container-home.jpg"/>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7763932" y="1622778"/>
            <a:ext cx="4428067" cy="4525963"/>
          </a:xfrm>
          <a:prstGeom prst="rect">
            <a:avLst/>
          </a:prstGeom>
        </p:spPr>
      </p:pic>
      <p:pic>
        <p:nvPicPr>
          <p:cNvPr id="5" name="Content Placeholder 2" descr="detached-offices-log-cabin-recording-studio.jpg"/>
          <p:cNvPicPr>
            <a:picLocks noGrp="1" noChangeAspect="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4254001" y="1622778"/>
            <a:ext cx="3470421" cy="4525963"/>
          </a:xfrm>
        </p:spPr>
      </p:pic>
    </p:spTree>
    <p:extLst>
      <p:ext uri="{BB962C8B-B14F-4D97-AF65-F5344CB8AC3E}">
        <p14:creationId xmlns:p14="http://schemas.microsoft.com/office/powerpoint/2010/main" val="149276592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71500" y="383082"/>
            <a:ext cx="5116643" cy="893763"/>
          </a:xfrm>
        </p:spPr>
        <p:txBody>
          <a:bodyPr>
            <a:noAutofit/>
          </a:bodyPr>
          <a:lstStyle/>
          <a:p>
            <a:pPr>
              <a:defRPr/>
            </a:pPr>
            <a:r>
              <a:rPr lang="en-US" altLang="zh-CN" sz="3600"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Much good potential</a:t>
            </a:r>
            <a:endParaRPr lang="zh-CN" altLang="en-US" sz="6000" dirty="0">
              <a:solidFill>
                <a:srgbClr val="B2B2B2"/>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3" name="TextBox 6"/>
          <p:cNvSpPr txBox="1">
            <a:spLocks noChangeArrowheads="1"/>
          </p:cNvSpPr>
          <p:nvPr/>
        </p:nvSpPr>
        <p:spPr bwMode="auto">
          <a:xfrm>
            <a:off x="8953500" y="1425912"/>
            <a:ext cx="3053644"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lang="en-US" sz="2800" dirty="0"/>
              <a:t>In addition to Suojia, </a:t>
            </a:r>
            <a:r>
              <a:rPr lang="en-US" sz="2800" dirty="0" err="1"/>
              <a:t>Longbao</a:t>
            </a:r>
            <a:r>
              <a:rPr lang="zh-CN" altLang="en-US" sz="2800" dirty="0"/>
              <a:t> </a:t>
            </a:r>
            <a:r>
              <a:rPr lang="en-US" sz="2800" dirty="0"/>
              <a:t>near </a:t>
            </a:r>
            <a:r>
              <a:rPr lang="en-US" sz="2800" dirty="0" err="1"/>
              <a:t>Yushu</a:t>
            </a:r>
            <a:r>
              <a:rPr lang="en-US" sz="2800" dirty="0"/>
              <a:t> also is rich in wildlife, special habitats, and ecotourism resources</a:t>
            </a:r>
          </a:p>
        </p:txBody>
      </p:sp>
      <p:pic>
        <p:nvPicPr>
          <p:cNvPr id="4" name="Content Placeholder 2" descr="安冲雪豹.jp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571500" y="1409700"/>
            <a:ext cx="4038600"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6" descr="IMG_390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62500" y="1409700"/>
            <a:ext cx="4038600"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84040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6366" y="1542653"/>
            <a:ext cx="4636403" cy="2800767"/>
          </a:xfrm>
          <a:prstGeom prst="rect">
            <a:avLst/>
          </a:prstGeom>
          <a:noFill/>
        </p:spPr>
        <p:txBody>
          <a:bodyPr wrap="square" rtlCol="0">
            <a:spAutoFit/>
          </a:bodyPr>
          <a:lstStyle/>
          <a:p>
            <a:r>
              <a:rPr lang="en-US" altLang="zh-CN" sz="8800">
                <a:solidFill>
                  <a:schemeClr val="bg1"/>
                </a:solidFill>
                <a:effectLst>
                  <a:outerShdw blurRad="38100" dist="38100" dir="2700000" algn="tl">
                    <a:srgbClr val="000000">
                      <a:alpha val="43137"/>
                    </a:srgbClr>
                  </a:outerShdw>
                </a:effectLst>
                <a:latin typeface="Broadway" panose="04040905080B02020502" pitchFamily="82" charset="0"/>
              </a:rPr>
              <a:t>The Beginning!</a:t>
            </a:r>
            <a:endParaRPr lang="zh-CN" altLang="en-US" sz="8800" dirty="0">
              <a:solidFill>
                <a:schemeClr val="bg1"/>
              </a:solidFill>
              <a:effectLst>
                <a:outerShdw blurRad="38100" dist="38100" dir="2700000" algn="tl">
                  <a:srgbClr val="000000">
                    <a:alpha val="43137"/>
                  </a:srgbClr>
                </a:outerShdw>
              </a:effectLst>
              <a:latin typeface="Broadway" panose="04040905080B02020502" pitchFamily="82" charset="0"/>
            </a:endParaRPr>
          </a:p>
        </p:txBody>
      </p:sp>
      <p:pic>
        <p:nvPicPr>
          <p:cNvPr id="3" name="图片 4" descr="_IGP9552.JPG">
            <a:extLst>
              <a:ext uri="{FF2B5EF4-FFF2-40B4-BE49-F238E27FC236}">
                <a16:creationId xmlns:a16="http://schemas.microsoft.com/office/drawing/2014/main" id="{F4376B10-6D74-9048-B4AF-895E20231D6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7993" y="1245379"/>
            <a:ext cx="6629400" cy="4421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1B1940C8-A25A-A746-81BD-BF32DE508279}"/>
              </a:ext>
            </a:extLst>
          </p:cNvPr>
          <p:cNvSpPr/>
          <p:nvPr/>
        </p:nvSpPr>
        <p:spPr>
          <a:xfrm>
            <a:off x="910884" y="243372"/>
            <a:ext cx="4871804" cy="1015663"/>
          </a:xfrm>
          <a:prstGeom prst="rect">
            <a:avLst/>
          </a:prstGeom>
        </p:spPr>
        <p:txBody>
          <a:bodyPr wrap="square">
            <a:spAutoFit/>
          </a:bodyPr>
          <a:lstStyle/>
          <a:p>
            <a:r>
              <a:rPr lang="en-US" altLang="zh-CN" sz="6000" b="1" dirty="0">
                <a:solidFill>
                  <a:schemeClr val="bg1"/>
                </a:solidFill>
                <a:effectLst>
                  <a:outerShdw blurRad="38100" dist="38100" dir="2700000" algn="tl">
                    <a:srgbClr val="000000">
                      <a:alpha val="43137"/>
                    </a:srgbClr>
                  </a:outerShdw>
                </a:effectLst>
                <a:latin typeface="Broadway" panose="04040905080B02020502" pitchFamily="82" charset="0"/>
              </a:rPr>
              <a:t>The End</a:t>
            </a:r>
            <a:endParaRPr lang="zh-CN" altLang="en-US" sz="6000" b="1" dirty="0">
              <a:solidFill>
                <a:schemeClr val="bg1"/>
              </a:solidFill>
              <a:effectLst>
                <a:outerShdw blurRad="38100" dist="38100" dir="2700000" algn="tl">
                  <a:srgbClr val="000000">
                    <a:alpha val="43137"/>
                  </a:srgbClr>
                </a:outerShdw>
              </a:effectLst>
              <a:latin typeface="Broadway" panose="04040905080B02020502" pitchFamily="82" charset="0"/>
            </a:endParaRPr>
          </a:p>
        </p:txBody>
      </p:sp>
      <p:sp>
        <p:nvSpPr>
          <p:cNvPr id="7" name="文本框 4">
            <a:extLst>
              <a:ext uri="{FF2B5EF4-FFF2-40B4-BE49-F238E27FC236}">
                <a16:creationId xmlns:a16="http://schemas.microsoft.com/office/drawing/2014/main" id="{CD1A743F-AF6B-A545-B194-7E84D71AB346}"/>
              </a:ext>
            </a:extLst>
          </p:cNvPr>
          <p:cNvSpPr txBox="1"/>
          <p:nvPr/>
        </p:nvSpPr>
        <p:spPr>
          <a:xfrm>
            <a:off x="910884" y="243372"/>
            <a:ext cx="4407109" cy="1015663"/>
          </a:xfrm>
          <a:prstGeom prst="rect">
            <a:avLst/>
          </a:prstGeom>
          <a:noFill/>
        </p:spPr>
        <p:txBody>
          <a:bodyPr wrap="square" rtlCol="0">
            <a:spAutoFit/>
          </a:bodyPr>
          <a:lstStyle/>
          <a:p>
            <a:r>
              <a:rPr lang="en-US" altLang="zh-CN" sz="6000" b="1" strike="sngStrike"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rPr>
              <a:t>The End</a:t>
            </a:r>
            <a:endParaRPr lang="zh-CN" altLang="en-US" sz="6000" b="1" strike="sngStrike" dirty="0">
              <a:solidFill>
                <a:schemeClr val="accent1">
                  <a:lumMod val="75000"/>
                </a:schemeClr>
              </a:solidFill>
              <a:effectLst>
                <a:outerShdw blurRad="38100" dist="38100" dir="2700000" algn="tl">
                  <a:srgbClr val="000000">
                    <a:alpha val="43137"/>
                  </a:srgbClr>
                </a:outerShdw>
              </a:effectLst>
              <a:latin typeface="Broadway" panose="04040905080B02020502" pitchFamily="82" charset="0"/>
            </a:endParaRPr>
          </a:p>
        </p:txBody>
      </p:sp>
    </p:spTree>
    <p:extLst>
      <p:ext uri="{BB962C8B-B14F-4D97-AF65-F5344CB8AC3E}">
        <p14:creationId xmlns:p14="http://schemas.microsoft.com/office/powerpoint/2010/main" val="3307759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2" descr="mmexport139951060258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014" y="22577"/>
            <a:ext cx="8770731"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Text Box 6"/>
          <p:cNvSpPr txBox="1">
            <a:spLocks noChangeArrowheads="1"/>
          </p:cNvSpPr>
          <p:nvPr/>
        </p:nvSpPr>
        <p:spPr bwMode="auto">
          <a:xfrm>
            <a:off x="9120090" y="1267545"/>
            <a:ext cx="2859474" cy="514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10000"/>
              </a:lnSpc>
            </a:pPr>
            <a:r>
              <a:rPr kumimoji="0" lang="en-US" altLang="zh-CN" sz="20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Since January 2014, we brought Tibetan teams to Jiangsu and Zhejiang provinces and to Beihai in Guangxi for training in water sports. On the one hand, it is warmer in winter, when</a:t>
            </a:r>
            <a:r>
              <a:rPr kumimoji="0" lang="zh-CN" altLang="en-US" sz="20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20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little can be done on the plateau. Additionally, sea training can greatly help to alleviate a fear of water.</a:t>
            </a:r>
          </a:p>
        </p:txBody>
      </p:sp>
      <p:grpSp>
        <p:nvGrpSpPr>
          <p:cNvPr id="7" name="组合 6"/>
          <p:cNvGrpSpPr/>
          <p:nvPr/>
        </p:nvGrpSpPr>
        <p:grpSpPr>
          <a:xfrm>
            <a:off x="9548551" y="519288"/>
            <a:ext cx="2643449" cy="1077218"/>
            <a:chOff x="387079" y="799262"/>
            <a:chExt cx="2283231" cy="1077218"/>
          </a:xfrm>
        </p:grpSpPr>
        <p:sp>
          <p:nvSpPr>
            <p:cNvPr id="8" name="矩形 7"/>
            <p:cNvSpPr/>
            <p:nvPr/>
          </p:nvSpPr>
          <p:spPr>
            <a:xfrm rot="21398151">
              <a:off x="756263" y="1046731"/>
              <a:ext cx="1676047" cy="334170"/>
            </a:xfrm>
            <a:prstGeom prst="rect">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87079" y="799262"/>
              <a:ext cx="2283231" cy="1077218"/>
            </a:xfrm>
            <a:prstGeom prst="rect">
              <a:avLst/>
            </a:prstGeom>
            <a:noFill/>
          </p:spPr>
          <p:txBody>
            <a:bodyPr wrap="square" rtlCol="0">
              <a:spAutoFit/>
            </a:bodyPr>
            <a:lstStyle/>
            <a:p>
              <a:r>
                <a:rPr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Background</a:t>
              </a:r>
              <a:endParaRPr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41322460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1" descr="12.pi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1820" y="88135"/>
            <a:ext cx="8840424" cy="663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nvGrpSpPr>
          <p:cNvPr id="10" name="组合 9"/>
          <p:cNvGrpSpPr/>
          <p:nvPr/>
        </p:nvGrpSpPr>
        <p:grpSpPr>
          <a:xfrm>
            <a:off x="194872" y="799262"/>
            <a:ext cx="2880863" cy="988218"/>
            <a:chOff x="659227" y="799262"/>
            <a:chExt cx="2011083" cy="1077218"/>
          </a:xfrm>
        </p:grpSpPr>
        <p:sp>
          <p:nvSpPr>
            <p:cNvPr id="9" name="矩形 8"/>
            <p:cNvSpPr/>
            <p:nvPr/>
          </p:nvSpPr>
          <p:spPr>
            <a:xfrm rot="21398151">
              <a:off x="756263" y="1046731"/>
              <a:ext cx="1676047" cy="334170"/>
            </a:xfrm>
            <a:prstGeom prst="rect">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9227" y="799262"/>
              <a:ext cx="2011083" cy="1077218"/>
            </a:xfrm>
            <a:prstGeom prst="rect">
              <a:avLst/>
            </a:prstGeom>
            <a:noFill/>
          </p:spPr>
          <p:txBody>
            <a:bodyPr wrap="square" rtlCol="0">
              <a:spAutoFit/>
            </a:bodyPr>
            <a:lstStyle/>
            <a:p>
              <a:r>
                <a:rPr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Background</a:t>
              </a:r>
              <a:endParaRPr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sp>
        <p:nvSpPr>
          <p:cNvPr id="8" name="Text Box 6"/>
          <p:cNvSpPr txBox="1">
            <a:spLocks noChangeArrowheads="1"/>
          </p:cNvSpPr>
          <p:nvPr/>
        </p:nvSpPr>
        <p:spPr bwMode="auto">
          <a:xfrm>
            <a:off x="489053" y="1787480"/>
            <a:ext cx="2457012" cy="368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40000"/>
              </a:lnSpc>
            </a:pPr>
            <a:r>
              <a:rPr lang="en-US" altLang="zh-CN"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Duojie, Gaduojie,</a:t>
            </a:r>
          </a:p>
          <a:p>
            <a:pPr>
              <a:lnSpc>
                <a:spcPct val="140000"/>
              </a:lnSpc>
            </a:pPr>
            <a:r>
              <a:rPr lang="en-US" altLang="zh-CN"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Gongjia, Luosang.</a:t>
            </a:r>
          </a:p>
          <a:p>
            <a:pPr>
              <a:lnSpc>
                <a:spcPct val="140000"/>
              </a:lnSpc>
            </a:pPr>
            <a:r>
              <a:rPr lang="en-US" altLang="zh-CN"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When they</a:t>
            </a:r>
            <a:r>
              <a:rPr lang="zh-CN" altLang="en-US"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lang="en-US" altLang="zh-CN"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just arrived in Shanghai.</a:t>
            </a:r>
          </a:p>
        </p:txBody>
      </p:sp>
    </p:spTree>
    <p:extLst>
      <p:ext uri="{BB962C8B-B14F-4D97-AF65-F5344CB8AC3E}">
        <p14:creationId xmlns:p14="http://schemas.microsoft.com/office/powerpoint/2010/main" val="339176030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descr="1.pic_h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1036" y="191912"/>
            <a:ext cx="9005309" cy="5563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6" name="Text Box 6"/>
          <p:cNvSpPr txBox="1">
            <a:spLocks noChangeArrowheads="1"/>
          </p:cNvSpPr>
          <p:nvPr/>
        </p:nvSpPr>
        <p:spPr bwMode="auto">
          <a:xfrm>
            <a:off x="356850" y="1379855"/>
            <a:ext cx="2458747" cy="3905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After a week  in Shanghai, the trainees headed</a:t>
            </a:r>
            <a:r>
              <a:rPr lang="zh-CN" altLang="en-US"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lang="en-US" altLang="zh-CN"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for</a:t>
            </a:r>
            <a:r>
              <a:rPr lang="zh-CN" altLang="en-US"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lang="en-US" altLang="zh-CN"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Zhejiang where they began their training.</a:t>
            </a:r>
          </a:p>
        </p:txBody>
      </p:sp>
      <p:grpSp>
        <p:nvGrpSpPr>
          <p:cNvPr id="8" name="组合 7"/>
          <p:cNvGrpSpPr/>
          <p:nvPr/>
        </p:nvGrpSpPr>
        <p:grpSpPr>
          <a:xfrm>
            <a:off x="219486" y="598310"/>
            <a:ext cx="2596112" cy="1077218"/>
            <a:chOff x="659227" y="799262"/>
            <a:chExt cx="2011083" cy="1077218"/>
          </a:xfrm>
        </p:grpSpPr>
        <p:sp>
          <p:nvSpPr>
            <p:cNvPr id="9" name="矩形 8"/>
            <p:cNvSpPr/>
            <p:nvPr/>
          </p:nvSpPr>
          <p:spPr>
            <a:xfrm rot="21398151">
              <a:off x="756263" y="1046731"/>
              <a:ext cx="1676047" cy="334170"/>
            </a:xfrm>
            <a:prstGeom prst="rect">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59227" y="799262"/>
              <a:ext cx="2011083" cy="1077218"/>
            </a:xfrm>
            <a:prstGeom prst="rect">
              <a:avLst/>
            </a:prstGeom>
            <a:noFill/>
          </p:spPr>
          <p:txBody>
            <a:bodyPr wrap="square" rtlCol="0">
              <a:spAutoFit/>
            </a:bodyPr>
            <a:lstStyle/>
            <a:p>
              <a:r>
                <a:rPr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Background</a:t>
              </a:r>
              <a:endParaRPr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2158628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Content Placeholder 3" descr="mmexport1400484246828.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79094" y="286438"/>
            <a:ext cx="9635425" cy="5299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组合 8"/>
          <p:cNvGrpSpPr/>
          <p:nvPr/>
        </p:nvGrpSpPr>
        <p:grpSpPr>
          <a:xfrm>
            <a:off x="615974" y="5894024"/>
            <a:ext cx="2039108" cy="523220"/>
            <a:chOff x="615974" y="5894024"/>
            <a:chExt cx="2039108" cy="523220"/>
          </a:xfrm>
        </p:grpSpPr>
        <p:sp>
          <p:nvSpPr>
            <p:cNvPr id="8" name="矩形 7"/>
            <p:cNvSpPr/>
            <p:nvPr/>
          </p:nvSpPr>
          <p:spPr>
            <a:xfrm rot="21237417">
              <a:off x="615974" y="6023275"/>
              <a:ext cx="1826530" cy="350465"/>
            </a:xfrm>
            <a:prstGeom prst="rect">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05096" y="5894024"/>
              <a:ext cx="1949986" cy="523220"/>
            </a:xfrm>
            <a:prstGeom prst="rect">
              <a:avLst/>
            </a:prstGeom>
            <a:noFill/>
          </p:spPr>
          <p:txBody>
            <a:bodyPr wrap="square" rtlCol="0">
              <a:spAutoFit/>
            </a:bodyPr>
            <a:lstStyle/>
            <a:p>
              <a:r>
                <a:rPr lang="en-US" altLang="zh-CN" sz="2800" dirty="0">
                  <a:solidFill>
                    <a:schemeClr val="bg1">
                      <a:lumMod val="95000"/>
                    </a:schemeClr>
                  </a:solidFill>
                  <a:latin typeface="方正姚体" panose="02010601030101010101" pitchFamily="2" charset="-122"/>
                  <a:ea typeface="方正姚体" panose="02010601030101010101" pitchFamily="2" charset="-122"/>
                </a:rPr>
                <a:t>Members</a:t>
              </a:r>
              <a:endParaRPr lang="zh-CN" altLang="en-US" sz="2800" dirty="0">
                <a:solidFill>
                  <a:schemeClr val="bg1">
                    <a:lumMod val="95000"/>
                  </a:schemeClr>
                </a:solidFill>
                <a:latin typeface="方正姚体" panose="02010601030101010101" pitchFamily="2" charset="-122"/>
                <a:ea typeface="方正姚体" panose="02010601030101010101" pitchFamily="2" charset="-122"/>
              </a:endParaRPr>
            </a:p>
          </p:txBody>
        </p:sp>
      </p:grpSp>
      <p:sp>
        <p:nvSpPr>
          <p:cNvPr id="7" name="Text Box 4"/>
          <p:cNvSpPr txBox="1">
            <a:spLocks noChangeArrowheads="1"/>
          </p:cNvSpPr>
          <p:nvPr/>
        </p:nvSpPr>
        <p:spPr bwMode="auto">
          <a:xfrm>
            <a:off x="2558372" y="5894024"/>
            <a:ext cx="981590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sz="2800" b="1" dirty="0">
                <a:solidFill>
                  <a:schemeClr val="bg1">
                    <a:lumMod val="95000"/>
                  </a:schemeClr>
                </a:solidFill>
                <a:latin typeface="方正姚体" panose="02010601030101010101" pitchFamily="2" charset="-122"/>
                <a:ea typeface="方正姚体" panose="02010601030101010101" pitchFamily="2" charset="-122"/>
              </a:rPr>
              <a:t>【Last two weeks at Beihai</a:t>
            </a:r>
            <a:r>
              <a:rPr kumimoji="0" lang="zh-CN" altLang="en-US" sz="2800" b="1"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sz="2800" b="1" dirty="0">
                <a:solidFill>
                  <a:schemeClr val="bg1">
                    <a:lumMod val="95000"/>
                  </a:schemeClr>
                </a:solidFill>
                <a:latin typeface="方正姚体" panose="02010601030101010101" pitchFamily="2" charset="-122"/>
                <a:ea typeface="方正姚体" panose="02010601030101010101" pitchFamily="2" charset="-122"/>
              </a:rPr>
              <a:t>for</a:t>
            </a:r>
            <a:r>
              <a:rPr kumimoji="0" lang="zh-CN" altLang="en-US" sz="2800" b="1"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sz="2800" b="1" dirty="0">
                <a:solidFill>
                  <a:schemeClr val="bg1">
                    <a:lumMod val="95000"/>
                  </a:schemeClr>
                </a:solidFill>
                <a:latin typeface="方正姚体" panose="02010601030101010101" pitchFamily="2" charset="-122"/>
                <a:ea typeface="方正姚体" panose="02010601030101010101" pitchFamily="2" charset="-122"/>
              </a:rPr>
              <a:t>marine boat training</a:t>
            </a:r>
            <a:r>
              <a:rPr kumimoji="0" lang="en-US" altLang="ja-JP" sz="2800" b="1" dirty="0">
                <a:solidFill>
                  <a:schemeClr val="bg1">
                    <a:lumMod val="95000"/>
                  </a:schemeClr>
                </a:solidFill>
                <a:latin typeface="方正姚体" panose="02010601030101010101" pitchFamily="2" charset="-122"/>
                <a:ea typeface="方正姚体" panose="02010601030101010101" pitchFamily="2" charset="-122"/>
              </a:rPr>
              <a:t>】</a:t>
            </a:r>
            <a:endParaRPr kumimoji="0" lang="zh-CN" altLang="en-US" sz="2800" b="1" dirty="0">
              <a:solidFill>
                <a:schemeClr val="bg1">
                  <a:lumMod val="95000"/>
                </a:schemeClr>
              </a:solidFill>
              <a:latin typeface="方正姚体" panose="02010601030101010101" pitchFamily="2" charset="-122"/>
              <a:ea typeface="方正姚体" panose="02010601030101010101" pitchFamily="2" charset="-122"/>
            </a:endParaRPr>
          </a:p>
        </p:txBody>
      </p:sp>
    </p:spTree>
    <p:extLst>
      <p:ext uri="{BB962C8B-B14F-4D97-AF65-F5344CB8AC3E}">
        <p14:creationId xmlns:p14="http://schemas.microsoft.com/office/powerpoint/2010/main" val="9252235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Content Placeholder 5" descr="IMG_0283.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rot="679282">
            <a:off x="400563" y="1039857"/>
            <a:ext cx="9051719" cy="49780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5"/>
          <p:cNvSpPr txBox="1">
            <a:spLocks noChangeArrowheads="1"/>
          </p:cNvSpPr>
          <p:nvPr/>
        </p:nvSpPr>
        <p:spPr bwMode="auto">
          <a:xfrm rot="329468">
            <a:off x="9492067" y="3738097"/>
            <a:ext cx="4078111"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r>
              <a:rPr kumimoji="0"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Everyone successfully</a:t>
            </a:r>
            <a:r>
              <a:rPr kumimoji="0"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finished</a:t>
            </a:r>
            <a:r>
              <a:rPr kumimoji="0"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their</a:t>
            </a:r>
            <a:r>
              <a:rPr kumimoji="0"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training</a:t>
            </a:r>
            <a:r>
              <a:rPr kumimoji="0"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and</a:t>
            </a:r>
            <a:r>
              <a:rPr kumimoji="0"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kumimoji="0"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graduated.</a:t>
            </a:r>
          </a:p>
        </p:txBody>
      </p:sp>
    </p:spTree>
    <p:extLst>
      <p:ext uri="{BB962C8B-B14F-4D97-AF65-F5344CB8AC3E}">
        <p14:creationId xmlns:p14="http://schemas.microsoft.com/office/powerpoint/2010/main" val="3425937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 descr="mmexport140008357034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2674" y="169334"/>
            <a:ext cx="4817533" cy="642337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6" name="文本框 5"/>
          <p:cNvSpPr txBox="1"/>
          <p:nvPr/>
        </p:nvSpPr>
        <p:spPr>
          <a:xfrm rot="10800000">
            <a:off x="540103" y="1896533"/>
            <a:ext cx="677108" cy="3668888"/>
          </a:xfrm>
          <a:prstGeom prst="rect">
            <a:avLst/>
          </a:prstGeom>
          <a:noFill/>
        </p:spPr>
        <p:txBody>
          <a:bodyPr vert="eaVert" wrap="square" rtlCol="0">
            <a:spAutoFit/>
          </a:bodyPr>
          <a:lstStyle/>
          <a:p>
            <a:pPr algn="ctr"/>
            <a:r>
              <a:rPr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Additionally…</a:t>
            </a:r>
            <a:endParaRPr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7" name="矩形 6"/>
          <p:cNvSpPr/>
          <p:nvPr/>
        </p:nvSpPr>
        <p:spPr>
          <a:xfrm>
            <a:off x="1842291" y="1638161"/>
            <a:ext cx="3522133" cy="3667992"/>
          </a:xfrm>
          <a:prstGeom prst="rect">
            <a:avLst/>
          </a:prstGeom>
        </p:spPr>
        <p:txBody>
          <a:bodyPr wrap="square">
            <a:spAutoFit/>
          </a:bodyPr>
          <a:lstStyle/>
          <a:p>
            <a:pPr>
              <a:lnSpc>
                <a:spcPct val="120000"/>
              </a:lnSpc>
            </a:pPr>
            <a:r>
              <a:rPr lang="en-US" altLang="zh-CN" sz="28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Regular contact with local tourism operators also helped improve their intuitive understanding of ecotourism…</a:t>
            </a:r>
          </a:p>
        </p:txBody>
      </p:sp>
      <p:grpSp>
        <p:nvGrpSpPr>
          <p:cNvPr id="8" name="组合 7"/>
          <p:cNvGrpSpPr/>
          <p:nvPr/>
        </p:nvGrpSpPr>
        <p:grpSpPr>
          <a:xfrm rot="21067675">
            <a:off x="26016" y="99537"/>
            <a:ext cx="3203175" cy="1077218"/>
            <a:chOff x="659227" y="553041"/>
            <a:chExt cx="2011083" cy="1077218"/>
          </a:xfrm>
        </p:grpSpPr>
        <p:sp>
          <p:nvSpPr>
            <p:cNvPr id="9" name="矩形 8"/>
            <p:cNvSpPr/>
            <p:nvPr/>
          </p:nvSpPr>
          <p:spPr>
            <a:xfrm rot="21398151">
              <a:off x="756263" y="1046731"/>
              <a:ext cx="1676047" cy="334170"/>
            </a:xfrm>
            <a:prstGeom prst="rect">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59227" y="553041"/>
              <a:ext cx="2011083" cy="1077218"/>
            </a:xfrm>
            <a:prstGeom prst="rect">
              <a:avLst/>
            </a:prstGeom>
            <a:noFill/>
          </p:spPr>
          <p:txBody>
            <a:bodyPr wrap="square" rtlCol="0">
              <a:spAutoFit/>
            </a:bodyPr>
            <a:lstStyle/>
            <a:p>
              <a:r>
                <a:rPr lang="en-US" altLang="zh-CN"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Background</a:t>
              </a:r>
              <a:endParaRPr lang="zh-CN" altLang="en-US" sz="3200" dirty="0">
                <a:solidFill>
                  <a:schemeClr val="bg1">
                    <a:lumMod val="95000"/>
                  </a:schemeClr>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4170873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 descr="IMG_1126.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93156" y="667034"/>
            <a:ext cx="9098844" cy="607243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7"/>
          <p:cNvSpPr txBox="1">
            <a:spLocks noChangeArrowheads="1"/>
          </p:cNvSpPr>
          <p:nvPr/>
        </p:nvSpPr>
        <p:spPr bwMode="auto">
          <a:xfrm>
            <a:off x="444728" y="3365292"/>
            <a:ext cx="2180873" cy="229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algn="ctr"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20000"/>
              </a:lnSpc>
            </a:pPr>
            <a:r>
              <a:rPr kumimoji="0" lang="en-US" altLang="zh-CN" dirty="0">
                <a:solidFill>
                  <a:schemeClr val="bg1">
                    <a:lumMod val="95000"/>
                  </a:schemeClr>
                </a:solidFill>
                <a:latin typeface="方正姚体" panose="02010601030101010101" pitchFamily="2" charset="-122"/>
                <a:ea typeface="方正姚体" panose="02010601030101010101" pitchFamily="2" charset="-122"/>
              </a:rPr>
              <a:t>In July, they were trained in Suojia village and</a:t>
            </a:r>
            <a:r>
              <a:rPr kumimoji="0" lang="zh-CN" altLang="en-US"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dirty="0">
                <a:solidFill>
                  <a:schemeClr val="bg1">
                    <a:lumMod val="95000"/>
                  </a:schemeClr>
                </a:solidFill>
                <a:latin typeface="方正姚体" panose="02010601030101010101" pitchFamily="2" charset="-122"/>
                <a:ea typeface="方正姚体" panose="02010601030101010101" pitchFamily="2" charset="-122"/>
              </a:rPr>
              <a:t>became</a:t>
            </a:r>
            <a:r>
              <a:rPr kumimoji="0" lang="zh-CN" altLang="en-US"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dirty="0">
                <a:solidFill>
                  <a:schemeClr val="bg1">
                    <a:lumMod val="95000"/>
                  </a:schemeClr>
                </a:solidFill>
                <a:latin typeface="方正姚体" panose="02010601030101010101" pitchFamily="2" charset="-122"/>
                <a:ea typeface="方正姚体" panose="02010601030101010101" pitchFamily="2" charset="-122"/>
              </a:rPr>
              <a:t>rafting</a:t>
            </a:r>
            <a:r>
              <a:rPr kumimoji="0" lang="zh-CN" altLang="en-US" dirty="0">
                <a:solidFill>
                  <a:schemeClr val="bg1">
                    <a:lumMod val="95000"/>
                  </a:schemeClr>
                </a:solidFill>
                <a:latin typeface="方正姚体" panose="02010601030101010101" pitchFamily="2" charset="-122"/>
                <a:ea typeface="方正姚体" panose="02010601030101010101" pitchFamily="2" charset="-122"/>
              </a:rPr>
              <a:t> </a:t>
            </a:r>
            <a:r>
              <a:rPr kumimoji="0" lang="en-US" altLang="zh-CN" dirty="0">
                <a:solidFill>
                  <a:schemeClr val="bg1">
                    <a:lumMod val="95000"/>
                  </a:schemeClr>
                </a:solidFill>
                <a:latin typeface="方正姚体" panose="02010601030101010101" pitchFamily="2" charset="-122"/>
                <a:ea typeface="方正姚体" panose="02010601030101010101" pitchFamily="2" charset="-122"/>
              </a:rPr>
              <a:t>guides.</a:t>
            </a:r>
          </a:p>
        </p:txBody>
      </p:sp>
      <p:grpSp>
        <p:nvGrpSpPr>
          <p:cNvPr id="9" name="组合 8"/>
          <p:cNvGrpSpPr/>
          <p:nvPr/>
        </p:nvGrpSpPr>
        <p:grpSpPr>
          <a:xfrm>
            <a:off x="461300" y="1437165"/>
            <a:ext cx="2038534" cy="523220"/>
            <a:chOff x="461300" y="1437165"/>
            <a:chExt cx="2038534" cy="523220"/>
          </a:xfrm>
        </p:grpSpPr>
        <p:sp>
          <p:nvSpPr>
            <p:cNvPr id="7" name="矩形 6"/>
            <p:cNvSpPr/>
            <p:nvPr/>
          </p:nvSpPr>
          <p:spPr>
            <a:xfrm rot="21237417">
              <a:off x="461300" y="1503556"/>
              <a:ext cx="1926661" cy="416528"/>
            </a:xfrm>
            <a:prstGeom prst="rect">
              <a:avLst/>
            </a:prstGeom>
            <a:solidFill>
              <a:srgbClr val="155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9848" y="1437165"/>
              <a:ext cx="1949986" cy="523220"/>
            </a:xfrm>
            <a:prstGeom prst="rect">
              <a:avLst/>
            </a:prstGeom>
            <a:noFill/>
          </p:spPr>
          <p:txBody>
            <a:bodyPr wrap="square" rtlCol="0">
              <a:spAutoFit/>
            </a:bodyPr>
            <a:lstStyle/>
            <a:p>
              <a:r>
                <a:rPr lang="en-US" altLang="zh-CN" sz="2800" dirty="0">
                  <a:solidFill>
                    <a:schemeClr val="bg1">
                      <a:lumMod val="95000"/>
                    </a:schemeClr>
                  </a:solidFill>
                  <a:latin typeface="方正姚体" panose="02010601030101010101" pitchFamily="2" charset="-122"/>
                  <a:ea typeface="方正姚体" panose="02010601030101010101" pitchFamily="2" charset="-122"/>
                </a:rPr>
                <a:t>Members</a:t>
              </a:r>
              <a:endParaRPr lang="zh-CN" altLang="en-US" sz="2800" dirty="0">
                <a:solidFill>
                  <a:schemeClr val="bg1">
                    <a:lumMod val="95000"/>
                  </a:schemeClr>
                </a:solidFill>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1853928906"/>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447</Words>
  <Application>Microsoft Macintosh PowerPoint</Application>
  <PresentationFormat>Widescreen</PresentationFormat>
  <Paragraphs>58</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Broadway</vt:lpstr>
      <vt:lpstr>方正姚体</vt:lpstr>
      <vt:lpstr>宋体</vt:lpstr>
      <vt:lpstr>幼圆</vt:lpstr>
      <vt:lpstr>Arial</vt:lpstr>
      <vt:lpstr>Calibri</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they are more confident working in their hometown.</vt:lpstr>
      <vt:lpstr>Suojia  Ecotourism Project</vt:lpstr>
      <vt:lpstr>Building the Suojia rafting base camp</vt:lpstr>
      <vt:lpstr>PowerPoint Presentation</vt:lpstr>
      <vt:lpstr>Traditional archery</vt:lpstr>
      <vt:lpstr>Plateau rafting exploration at 4700 meters above sea level </vt:lpstr>
      <vt:lpstr>Rafting Exploration</vt:lpstr>
      <vt:lpstr>PowerPoint Presentation</vt:lpstr>
      <vt:lpstr>PowerPoint Presentation</vt:lpstr>
      <vt:lpstr>Four corridors for wildlife observation rafting</vt:lpstr>
      <vt:lpstr>Challenges</vt:lpstr>
      <vt:lpstr>Future Plans</vt:lpstr>
      <vt:lpstr>Solutions?    maybe could use container houses…</vt:lpstr>
      <vt:lpstr>Much good potential</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王昊</dc:creator>
  <cp:lastModifiedBy>Marc Foggin</cp:lastModifiedBy>
  <cp:revision>37</cp:revision>
  <dcterms:created xsi:type="dcterms:W3CDTF">2014-07-29T14:07:07Z</dcterms:created>
  <dcterms:modified xsi:type="dcterms:W3CDTF">2019-03-14T12:53:47Z</dcterms:modified>
</cp:coreProperties>
</file>